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5"/>
    <p:sldMasterId id="214748366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Oswald"/>
      <p:regular r:id="rId50"/>
      <p:bold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8B0F972-0157-4B0C-8FE2-E284231E4FE8}">
  <a:tblStyle styleId="{F8B0F972-0157-4B0C-8FE2-E284231E4F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Oswald-bold.fntdata"/><Relationship Id="rId50" Type="http://schemas.openxmlformats.org/officeDocument/2006/relationships/font" Target="fonts/Oswald-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3dd0ca1cc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43dd0ca1cc_0_0: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3dd0ca1cc_0_10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g43dd0ca1cc_0_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This is GA specific answer. It covers a broad church of employees within the business and </a:t>
            </a:r>
            <a:r>
              <a:rPr lang="en-GB" sz="1200"/>
              <a:t>scientific</a:t>
            </a:r>
            <a:r>
              <a:rPr lang="en-GB" sz="1200"/>
              <a:t> arenas.</a:t>
            </a:r>
            <a:endParaRPr b="0" i="0" sz="1200" u="none" cap="none"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3dd0ca1cc_0_14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g43dd0ca1cc_0_1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the Predictim issue in danger zone. Baby sitting service scraping social media data.</a:t>
            </a:r>
            <a:endParaRPr b="0" i="0" sz="1200" u="none" cap="none"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3dd0ca1cc_0_18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g43dd0ca1cc_0_1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Ask Audience for examples of DS in industry</a:t>
            </a:r>
            <a:endParaRPr b="0" i="0" sz="1200" u="none" cap="none"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bacd90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bacd90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3dd0ca1c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3dd0ca1c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Domo put this chart out every year with updated metrics.</a:t>
            </a:r>
            <a:endParaRPr/>
          </a:p>
          <a:p>
            <a:pPr indent="0" lvl="0" marL="0" rtl="0" algn="l">
              <a:spcBef>
                <a:spcPts val="0"/>
              </a:spcBef>
              <a:spcAft>
                <a:spcPts val="0"/>
              </a:spcAft>
              <a:buNone/>
            </a:pPr>
            <a:r>
              <a:rPr lang="en-GB"/>
              <a:t>Trends are only going in one direction - up!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3dd0ca1cc_0_20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g43dd0ca1cc_0_2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Familiar tale to all aspiring data scientists, target build a model based on basket at checkout time to understand when its customers would be recepticle to pregnancy related products. Predicted a teenager as a positive sample, father of teen was furious and then discovered his daughter was in fact pregnant.</a:t>
            </a:r>
            <a:endParaRPr sz="1200"/>
          </a:p>
          <a:p>
            <a:pPr indent="0" lvl="0" marL="0" marR="0" rtl="0" algn="l">
              <a:spcBef>
                <a:spcPts val="0"/>
              </a:spcBef>
              <a:spcAft>
                <a:spcPts val="0"/>
              </a:spcAft>
              <a:buNone/>
            </a:pPr>
            <a:r>
              <a:rPr lang="en-GB" sz="1200"/>
              <a:t>Post this event - coupons now hidden amongst other unrelated offers to make recipient more comfortable.</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3dd0ca1cc_0_21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43dd0ca1cc_0_2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the Netflix competition - origin of kaggle.</a:t>
            </a:r>
            <a:endParaRPr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3dd0ca1c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3dd0ca1c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Discuss popularity of Python</a:t>
            </a:r>
            <a:endParaRPr/>
          </a:p>
          <a:p>
            <a:pPr indent="0" lvl="0" marL="0" rtl="0" algn="l">
              <a:spcBef>
                <a:spcPts val="0"/>
              </a:spcBef>
              <a:spcAft>
                <a:spcPts val="0"/>
              </a:spcAft>
              <a:buNone/>
            </a:pPr>
            <a:r>
              <a:rPr lang="en-GB"/>
              <a:t>Chart is not a fair comparison, python also extensive web dev eco system</a:t>
            </a:r>
            <a:endParaRPr/>
          </a:p>
          <a:p>
            <a:pPr indent="0" lvl="0" marL="0" rtl="0" algn="l">
              <a:spcBef>
                <a:spcPts val="0"/>
              </a:spcBef>
              <a:spcAft>
                <a:spcPts val="0"/>
              </a:spcAft>
              <a:buNone/>
            </a:pPr>
            <a:r>
              <a:rPr lang="en-GB"/>
              <a:t>However, pandas one library of data sci flow is almost equiv to 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3dd0ca1c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3dd0ca1c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technologies - touch on briefly the different libraries and tech stacks that supplement the day to day life of a 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3dd0ca1cc_0_25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g43dd0ca1cc_0_2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what a model is - what are features used for. Describe f(x).</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829fcc63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829fcc6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b0ded23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b0ded23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3dd0ca1cc_0_27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3" name="Google Shape;233;g43dd0ca1cc_0_2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3dd0ca1cc_0_28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g43dd0ca1cc_0_2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3dd0ca1cc_0_29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1" name="Google Shape;251;g43dd0ca1cc_0_2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43dd0ca1cc_0_26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g43dd0ca1cc_0_2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3dd0ca1cc_0_31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1" name="Google Shape;271;g43dd0ca1cc_0_3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3dd0ca1cc_0_39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g43dd0ca1cc_0_3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3dd0ca1cc_0_32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g43dd0ca1cc_0_3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43dd0ca1cc_0_40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2" name="Google Shape;302;g43dd0ca1cc_0_4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43dd0ca1cc_0_33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2" name="Google Shape;312;g43dd0ca1cc_0_3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Draw out table to clarify dimensions = features</a:t>
            </a:r>
            <a:endParaRPr sz="1200"/>
          </a:p>
          <a:p>
            <a:pPr indent="0" lvl="0" marL="0" marR="0" rtl="0" algn="l">
              <a:spcBef>
                <a:spcPts val="0"/>
              </a:spcBef>
              <a:spcAft>
                <a:spcPts val="0"/>
              </a:spcAft>
              <a:buNone/>
            </a:pPr>
            <a:r>
              <a:rPr lang="en-GB" sz="1200"/>
              <a:t>Explain multicolinearity, example height and weight</a:t>
            </a:r>
            <a:endParaRPr sz="1200"/>
          </a:p>
          <a:p>
            <a:pPr indent="0" lvl="0" marL="0" marR="0" rtl="0" algn="l">
              <a:spcBef>
                <a:spcPts val="0"/>
              </a:spcBef>
              <a:spcAft>
                <a:spcPts val="0"/>
              </a:spcAft>
              <a:buNone/>
            </a:pPr>
            <a:r>
              <a:rPr lang="en-GB" sz="1200"/>
              <a:t>Gene research has huge number of dimensions - need collapsing</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3dd0ca1cc_0_5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 name="Google Shape;80;g43dd0ca1cc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Give a brief intro to my experience</a:t>
            </a:r>
            <a:endParaRPr b="0" i="0" sz="1200" u="none" cap="none" strike="noStrike">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3dd0ca1cc_0_41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g43dd0ca1cc_0_4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3dd0ca1cc_0_34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g43dd0ca1cc_0_3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Great example of this is supermarkets - what do similar baskets tell us about a person</a:t>
            </a:r>
            <a:endParaRPr b="0" i="0" sz="1200" u="none" cap="none"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3dd0ca1cc_0_35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g43dd0ca1cc_0_3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3dd0ca1cc_0_35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g43dd0ca1cc_0_3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43dd0ca1cc_0_36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3" name="Google Shape;363;g43dd0ca1cc_0_3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3dd0ca1cc_0_37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2" name="Google Shape;372;g43dd0ca1cc_0_3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3dd0ca1cc_0_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81" name="Google Shape;381;g43dd0ca1cc_0_89: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3dd0ca1c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3dd0ca1c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3dd0ca1c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3dd0ca1c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3dd0ca1cc_0_44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1" name="Google Shape;401;g43dd0ca1cc_0_444: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3dd0ca1cc_0_2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g43dd0ca1cc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Roadmap of next two hours</a:t>
            </a:r>
            <a:endParaRPr b="0" i="0" sz="1200" u="none" cap="none" strike="noStrike">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3dd0ca1cc_0_45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g43dd0ca1cc_0_4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43dd0ca1cc_0_45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7" name="Google Shape;417;g43dd0ca1cc_0_4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3dd0ca1cc_0_4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43dd0ca1cc_0_466: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3dd0ca1cc_0_4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Ask the audience why they are here.</a:t>
            </a:r>
            <a:endParaRPr/>
          </a:p>
          <a:p>
            <a:pPr indent="0" lvl="0" marL="0" rtl="0" algn="l">
              <a:spcBef>
                <a:spcPts val="0"/>
              </a:spcBef>
              <a:spcAft>
                <a:spcPts val="0"/>
              </a:spcAft>
              <a:buNone/>
            </a:pPr>
            <a:r>
              <a:rPr lang="en-GB">
                <a:solidFill>
                  <a:schemeClr val="dk1"/>
                </a:solidFill>
              </a:rPr>
              <a:t>What are their current jobs?</a:t>
            </a:r>
            <a:endParaRPr/>
          </a:p>
          <a:p>
            <a:pPr indent="0" lvl="0" marL="0" rtl="0" algn="l">
              <a:spcBef>
                <a:spcPts val="0"/>
              </a:spcBef>
              <a:spcAft>
                <a:spcPts val="0"/>
              </a:spcAft>
              <a:buNone/>
            </a:pPr>
            <a:r>
              <a:rPr lang="en-GB"/>
              <a:t>What do they hope to learn.</a:t>
            </a:r>
            <a:endParaRPr/>
          </a:p>
          <a:p>
            <a:pPr indent="0" lvl="0" marL="0" rtl="0" algn="l">
              <a:spcBef>
                <a:spcPts val="0"/>
              </a:spcBef>
              <a:spcAft>
                <a:spcPts val="0"/>
              </a:spcAft>
              <a:buNone/>
            </a:pPr>
            <a:r>
              <a:t/>
            </a:r>
            <a:endParaRPr/>
          </a:p>
        </p:txBody>
      </p:sp>
      <p:sp>
        <p:nvSpPr>
          <p:cNvPr id="100" name="Google Shape;100;g43dd0ca1cc_0_433: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3dd0ca1cc_0_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Ask the audience what they currently understand DS to be.</a:t>
            </a:r>
            <a:endParaRPr/>
          </a:p>
          <a:p>
            <a:pPr indent="0" lvl="0" marL="0" rtl="0" algn="l">
              <a:spcBef>
                <a:spcPts val="0"/>
              </a:spcBef>
              <a:spcAft>
                <a:spcPts val="0"/>
              </a:spcAft>
              <a:buNone/>
            </a:pPr>
            <a:r>
              <a:rPr lang="en-GB"/>
              <a:t>Ask what problems can be solved with DS.</a:t>
            </a:r>
            <a:endParaRPr/>
          </a:p>
          <a:p>
            <a:pPr indent="0" lvl="0" marL="0" rtl="0" algn="l">
              <a:spcBef>
                <a:spcPts val="0"/>
              </a:spcBef>
              <a:spcAft>
                <a:spcPts val="0"/>
              </a:spcAft>
              <a:buNone/>
            </a:pPr>
            <a:r>
              <a:rPr lang="en-GB"/>
              <a:t>What example in their current role could benefit from DS knowledge.</a:t>
            </a:r>
            <a:endParaRPr/>
          </a:p>
          <a:p>
            <a:pPr indent="0" lvl="0" marL="0" rtl="0" algn="l">
              <a:spcBef>
                <a:spcPts val="0"/>
              </a:spcBef>
              <a:spcAft>
                <a:spcPts val="0"/>
              </a:spcAft>
              <a:buNone/>
            </a:pPr>
            <a:r>
              <a:t/>
            </a:r>
            <a:endParaRPr/>
          </a:p>
        </p:txBody>
      </p:sp>
      <p:sp>
        <p:nvSpPr>
          <p:cNvPr id="107" name="Google Shape;107;g43dd0ca1cc_0_48: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3dd0ca1cc_0_10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g43dd0ca1cc_0_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Compare trends between the linked search terms</a:t>
            </a:r>
            <a:endParaRPr sz="1200"/>
          </a:p>
          <a:p>
            <a:pPr indent="0" lvl="0" marL="0" marR="0" rtl="0" algn="l">
              <a:spcBef>
                <a:spcPts val="0"/>
              </a:spcBef>
              <a:spcAft>
                <a:spcPts val="0"/>
              </a:spcAft>
              <a:buNone/>
            </a:pPr>
            <a:r>
              <a:rPr lang="en-GB" sz="1200"/>
              <a:t>Explain the y-axis</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3dd0ca1cc_0_11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g43dd0ca1cc_0_1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Open with this famous quote - conventional wisdom, now replaced with more nuance.</a:t>
            </a:r>
            <a:endParaRPr sz="1200"/>
          </a:p>
          <a:p>
            <a:pPr indent="0" lvl="0" marL="0" marR="0" rtl="0" algn="l">
              <a:spcBef>
                <a:spcPts val="0"/>
              </a:spcBef>
              <a:spcAft>
                <a:spcPts val="0"/>
              </a:spcAft>
              <a:buNone/>
            </a:pPr>
            <a:r>
              <a:rPr lang="en-GB" sz="1200"/>
              <a:t>Explain the flaws, doesn’t take into consideration business problems.</a:t>
            </a:r>
            <a:endParaRPr sz="1200"/>
          </a:p>
          <a:p>
            <a:pPr indent="0" lvl="0" marL="0" marR="0" rtl="0" algn="l">
              <a:spcBef>
                <a:spcPts val="0"/>
              </a:spcBef>
              <a:spcAft>
                <a:spcPts val="0"/>
              </a:spcAft>
              <a:buNone/>
            </a:pPr>
            <a:r>
              <a:rPr lang="en-GB" sz="1200"/>
              <a:t>Data Scientists must interact with the business to solve problems - using computers to leverage their analytical skills.</a:t>
            </a:r>
            <a:endParaRPr sz="1200"/>
          </a:p>
          <a:p>
            <a:pPr indent="0" lvl="0" marL="0" marR="0" rtl="0" algn="l">
              <a:spcBef>
                <a:spcPts val="0"/>
              </a:spcBef>
              <a:spcAft>
                <a:spcPts val="0"/>
              </a:spcAft>
              <a:buNone/>
            </a:pPr>
            <a:r>
              <a:rPr lang="en-GB" sz="1200"/>
              <a:t>DS is mostly agnostic of tools, it is all about problem solving.</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3dd0ca1c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3dd0ca1c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high level to detailed description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54" name="Shape 54"/>
        <p:cNvGrpSpPr/>
        <p:nvPr/>
      </p:nvGrpSpPr>
      <p:grpSpPr>
        <a:xfrm>
          <a:off x="0" y="0"/>
          <a:ext cx="0" cy="0"/>
          <a:chOff x="0" y="0"/>
          <a:chExt cx="0" cy="0"/>
        </a:xfrm>
      </p:grpSpPr>
      <p:cxnSp>
        <p:nvCxnSpPr>
          <p:cNvPr id="55" name="Google Shape;55;p14"/>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56" name="Google Shape;56;p14"/>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pic>
        <p:nvPicPr>
          <p:cNvPr descr="GA_primary_horiz_rev.png" id="57" name="Google Shape;57;p14"/>
          <p:cNvPicPr preferRelativeResize="0"/>
          <p:nvPr/>
        </p:nvPicPr>
        <p:blipFill rotWithShape="1">
          <a:blip r:embed="rId2">
            <a:alphaModFix/>
          </a:blip>
          <a:srcRect b="0" l="0" r="0" t="0"/>
          <a:stretch/>
        </p:blipFill>
        <p:spPr>
          <a:xfrm>
            <a:off x="394467" y="479995"/>
            <a:ext cx="1818600" cy="310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58" name="Shape 5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59" name="Shape 59"/>
        <p:cNvGrpSpPr/>
        <p:nvPr/>
      </p:nvGrpSpPr>
      <p:grpSpPr>
        <a:xfrm>
          <a:off x="0" y="0"/>
          <a:ext cx="0" cy="0"/>
          <a:chOff x="0" y="0"/>
          <a:chExt cx="0" cy="0"/>
        </a:xfrm>
      </p:grpSpPr>
      <p:cxnSp>
        <p:nvCxnSpPr>
          <p:cNvPr id="60" name="Google Shape;60;p16"/>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1" name="Google Shape;61;p1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000000"/>
        </a:solidFill>
      </p:bgPr>
    </p:bg>
    <p:spTree>
      <p:nvGrpSpPr>
        <p:cNvPr id="62" name="Shape 62"/>
        <p:cNvGrpSpPr/>
        <p:nvPr/>
      </p:nvGrpSpPr>
      <p:grpSpPr>
        <a:xfrm>
          <a:off x="0" y="0"/>
          <a:ext cx="0" cy="0"/>
          <a:chOff x="0" y="0"/>
          <a:chExt cx="0" cy="0"/>
        </a:xfrm>
      </p:grpSpPr>
      <p:cxnSp>
        <p:nvCxnSpPr>
          <p:cNvPr id="63" name="Google Shape;63;p17"/>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4" name="Google Shape;64;p17"/>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cxnSp>
        <p:nvCxnSpPr>
          <p:cNvPr id="51" name="Google Shape;51;p13"/>
          <p:cNvCxnSpPr/>
          <p:nvPr/>
        </p:nvCxnSpPr>
        <p:spPr>
          <a:xfrm>
            <a:off x="446484" y="447261"/>
            <a:ext cx="8250900" cy="0"/>
          </a:xfrm>
          <a:prstGeom prst="straightConnector1">
            <a:avLst/>
          </a:prstGeom>
          <a:noFill/>
          <a:ln>
            <a:noFill/>
          </a:ln>
        </p:spPr>
      </p:cxnSp>
      <p:cxnSp>
        <p:nvCxnSpPr>
          <p:cNvPr id="52" name="Google Shape;52;p13"/>
          <p:cNvCxnSpPr/>
          <p:nvPr/>
        </p:nvCxnSpPr>
        <p:spPr>
          <a:xfrm>
            <a:off x="446484" y="858741"/>
            <a:ext cx="8250900" cy="0"/>
          </a:xfrm>
          <a:prstGeom prst="straightConnector1">
            <a:avLst/>
          </a:prstGeom>
          <a:noFill/>
          <a:ln>
            <a:noFill/>
          </a:ln>
        </p:spPr>
      </p:cxnSp>
      <p:sp>
        <p:nvSpPr>
          <p:cNvPr id="53" name="Google Shape;53;p1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t/>
            </a:r>
            <a:endParaRPr b="1" i="0" sz="2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8.jpg"/><Relationship Id="rId10" Type="http://schemas.openxmlformats.org/officeDocument/2006/relationships/image" Target="../media/image9.png"/><Relationship Id="rId9" Type="http://schemas.openxmlformats.org/officeDocument/2006/relationships/image" Target="../media/image3.jpg"/><Relationship Id="rId5" Type="http://schemas.openxmlformats.org/officeDocument/2006/relationships/image" Target="../media/image13.png"/><Relationship Id="rId6" Type="http://schemas.openxmlformats.org/officeDocument/2006/relationships/image" Target="../media/image12.jpg"/><Relationship Id="rId7" Type="http://schemas.openxmlformats.org/officeDocument/2006/relationships/image" Target="../media/image28.png"/><Relationship Id="rId8"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40.png"/><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hyperlink" Target="https://github.com/n-russo/DataScienceIntr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hyperlink" Target="http://www.ga.co/survey"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cxnSp>
        <p:nvCxnSpPr>
          <p:cNvPr id="69" name="Google Shape;69;p1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70" name="Google Shape;70;p18"/>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71" name="Google Shape;71;p18"/>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cap="none">
                <a:solidFill>
                  <a:schemeClr val="lt1"/>
                </a:solidFill>
                <a:latin typeface="Oswald"/>
                <a:ea typeface="Oswald"/>
                <a:cs typeface="Oswald"/>
                <a:sym typeface="Oswald"/>
              </a:rPr>
              <a:t>INTRODUCTION TO</a:t>
            </a:r>
            <a:br>
              <a:rPr b="1" lang="en-GB" sz="6800" cap="none">
                <a:solidFill>
                  <a:schemeClr val="lt1"/>
                </a:solidFill>
                <a:latin typeface="Oswald"/>
                <a:ea typeface="Oswald"/>
                <a:cs typeface="Oswald"/>
                <a:sym typeface="Oswald"/>
              </a:rPr>
            </a:br>
            <a:r>
              <a:rPr b="1" lang="en-GB" sz="6800" cap="none">
                <a:solidFill>
                  <a:schemeClr val="lt1"/>
                </a:solidFill>
                <a:latin typeface="Oswald"/>
                <a:ea typeface="Oswald"/>
                <a:cs typeface="Oswald"/>
                <a:sym typeface="Oswald"/>
              </a:rPr>
              <a:t>DATA SCIENCE</a:t>
            </a:r>
            <a:endParaRPr b="1" sz="6800" cap="none">
              <a:solidFill>
                <a:schemeClr val="lt1"/>
              </a:solidFill>
              <a:latin typeface="Oswald"/>
              <a:ea typeface="Oswald"/>
              <a:cs typeface="Oswald"/>
              <a:sym typeface="Oswald"/>
            </a:endParaRPr>
          </a:p>
        </p:txBody>
      </p:sp>
      <p:sp>
        <p:nvSpPr>
          <p:cNvPr id="72" name="Google Shape;72;p18"/>
          <p:cNvSpPr/>
          <p:nvPr/>
        </p:nvSpPr>
        <p:spPr>
          <a:xfrm>
            <a:off x="446484" y="4347376"/>
            <a:ext cx="8250900" cy="5679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GB" sz="1700">
                <a:solidFill>
                  <a:srgbClr val="FFFFFF"/>
                </a:solidFill>
                <a:latin typeface="Georgia"/>
                <a:ea typeface="Georgia"/>
                <a:cs typeface="Georgia"/>
                <a:sym typeface="Georgia"/>
              </a:rPr>
              <a:t>Nicholas Russo</a:t>
            </a:r>
            <a:endParaRPr sz="1700">
              <a:solidFill>
                <a:srgbClr val="FFFFF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cxnSp>
        <p:nvCxnSpPr>
          <p:cNvPr id="138" name="Google Shape;138;p27"/>
          <p:cNvCxnSpPr/>
          <p:nvPr/>
        </p:nvCxnSpPr>
        <p:spPr>
          <a:xfrm>
            <a:off x="446484" y="447261"/>
            <a:ext cx="8250900" cy="0"/>
          </a:xfrm>
          <a:prstGeom prst="straightConnector1">
            <a:avLst/>
          </a:prstGeom>
          <a:noFill/>
          <a:ln>
            <a:noFill/>
          </a:ln>
        </p:spPr>
      </p:cxnSp>
      <p:cxnSp>
        <p:nvCxnSpPr>
          <p:cNvPr id="139" name="Google Shape;139;p27"/>
          <p:cNvCxnSpPr/>
          <p:nvPr/>
        </p:nvCxnSpPr>
        <p:spPr>
          <a:xfrm>
            <a:off x="446484" y="858741"/>
            <a:ext cx="8250900" cy="0"/>
          </a:xfrm>
          <a:prstGeom prst="straightConnector1">
            <a:avLst/>
          </a:prstGeom>
          <a:noFill/>
          <a:ln>
            <a:noFill/>
          </a:ln>
        </p:spPr>
      </p:cxnSp>
      <p:sp>
        <p:nvSpPr>
          <p:cNvPr id="140" name="Google Shape;140;p2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 SCIENCE?</a:t>
            </a:r>
            <a:endParaRPr b="1" sz="2000" cap="none">
              <a:solidFill>
                <a:srgbClr val="000000"/>
              </a:solidFill>
              <a:latin typeface="Oswald"/>
              <a:ea typeface="Oswald"/>
              <a:cs typeface="Oswald"/>
              <a:sym typeface="Oswald"/>
            </a:endParaRPr>
          </a:p>
        </p:txBody>
      </p:sp>
      <p:sp>
        <p:nvSpPr>
          <p:cNvPr id="141" name="Google Shape;141;p27"/>
          <p:cNvSpPr/>
          <p:nvPr/>
        </p:nvSpPr>
        <p:spPr>
          <a:xfrm>
            <a:off x="446484" y="1832102"/>
            <a:ext cx="80436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 set of tools and techniques used to extract useful information from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An interdisciplinary, problem-solving-oriented subject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The application of scientific techniques to practical problems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 rapidly-growing field</a:t>
            </a:r>
            <a:endParaRPr i="0" sz="1800" u="none" cap="none" strike="noStrike">
              <a:solidFill>
                <a:srgbClr val="FFFFFF"/>
              </a:solidFill>
              <a:latin typeface="Georgia"/>
              <a:ea typeface="Georgia"/>
              <a:cs typeface="Georgia"/>
              <a:sym typeface="Georgia"/>
            </a:endParaRPr>
          </a:p>
        </p:txBody>
      </p:sp>
      <p:sp>
        <p:nvSpPr>
          <p:cNvPr id="142" name="Google Shape;142;p27"/>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THE OFFICIAL ANSWER</a:t>
            </a:r>
            <a:endParaRPr b="1" sz="3800" u="none" cap="none" strike="noStrike">
              <a:solidFill>
                <a:srgbClr val="0C0C0C"/>
              </a:solidFill>
              <a:latin typeface="Oswald"/>
              <a:ea typeface="Oswald"/>
              <a:cs typeface="Oswald"/>
              <a:sym typeface="Oswald"/>
            </a:endParaRPr>
          </a:p>
        </p:txBody>
      </p:sp>
      <p:pic>
        <p:nvPicPr>
          <p:cNvPr descr="data-science-solution.jpg" id="143" name="Google Shape;143;p27"/>
          <p:cNvPicPr preferRelativeResize="0"/>
          <p:nvPr/>
        </p:nvPicPr>
        <p:blipFill rotWithShape="1">
          <a:blip r:embed="rId3">
            <a:alphaModFix/>
          </a:blip>
          <a:srcRect b="0" l="0" r="0" t="0"/>
          <a:stretch/>
        </p:blipFill>
        <p:spPr>
          <a:xfrm>
            <a:off x="4675736" y="2986211"/>
            <a:ext cx="4153800" cy="2006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cxnSp>
        <p:nvCxnSpPr>
          <p:cNvPr id="148" name="Google Shape;148;p28"/>
          <p:cNvCxnSpPr/>
          <p:nvPr/>
        </p:nvCxnSpPr>
        <p:spPr>
          <a:xfrm>
            <a:off x="446484" y="447261"/>
            <a:ext cx="8250900" cy="0"/>
          </a:xfrm>
          <a:prstGeom prst="straightConnector1">
            <a:avLst/>
          </a:prstGeom>
          <a:noFill/>
          <a:ln>
            <a:noFill/>
          </a:ln>
        </p:spPr>
      </p:cxnSp>
      <p:cxnSp>
        <p:nvCxnSpPr>
          <p:cNvPr id="149" name="Google Shape;149;p28"/>
          <p:cNvCxnSpPr/>
          <p:nvPr/>
        </p:nvCxnSpPr>
        <p:spPr>
          <a:xfrm>
            <a:off x="446484" y="858741"/>
            <a:ext cx="8250900" cy="0"/>
          </a:xfrm>
          <a:prstGeom prst="straightConnector1">
            <a:avLst/>
          </a:prstGeom>
          <a:noFill/>
          <a:ln>
            <a:noFill/>
          </a:ln>
        </p:spPr>
      </p:cxnSp>
      <p:sp>
        <p:nvSpPr>
          <p:cNvPr id="150" name="Google Shape;150;p2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 SCIENCE?</a:t>
            </a:r>
            <a:endParaRPr b="1" sz="2000" cap="none">
              <a:solidFill>
                <a:srgbClr val="000000"/>
              </a:solidFill>
              <a:latin typeface="Oswald"/>
              <a:ea typeface="Oswald"/>
              <a:cs typeface="Oswald"/>
              <a:sym typeface="Oswald"/>
            </a:endParaRPr>
          </a:p>
        </p:txBody>
      </p:sp>
      <p:pic>
        <p:nvPicPr>
          <p:cNvPr id="151" name="Google Shape;151;p28"/>
          <p:cNvPicPr preferRelativeResize="0"/>
          <p:nvPr/>
        </p:nvPicPr>
        <p:blipFill>
          <a:blip r:embed="rId3">
            <a:alphaModFix/>
          </a:blip>
          <a:stretch>
            <a:fillRect/>
          </a:stretch>
        </p:blipFill>
        <p:spPr>
          <a:xfrm>
            <a:off x="4434125" y="397950"/>
            <a:ext cx="4263251" cy="4591451"/>
          </a:xfrm>
          <a:prstGeom prst="rect">
            <a:avLst/>
          </a:prstGeom>
          <a:noFill/>
          <a:ln>
            <a:noFill/>
          </a:ln>
        </p:spPr>
      </p:pic>
      <p:pic>
        <p:nvPicPr>
          <p:cNvPr id="152" name="Google Shape;152;p28"/>
          <p:cNvPicPr preferRelativeResize="0"/>
          <p:nvPr/>
        </p:nvPicPr>
        <p:blipFill>
          <a:blip r:embed="rId4">
            <a:alphaModFix/>
          </a:blip>
          <a:stretch>
            <a:fillRect/>
          </a:stretch>
        </p:blipFill>
        <p:spPr>
          <a:xfrm>
            <a:off x="446475" y="1139150"/>
            <a:ext cx="3436151" cy="3316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p:nvPr/>
        </p:nvSpPr>
        <p:spPr>
          <a:xfrm>
            <a:off x="446475" y="1176199"/>
            <a:ext cx="8250900" cy="2098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HOW IS DATA SCIENCE  </a:t>
            </a:r>
            <a:endParaRPr b="1" sz="6300" cap="none">
              <a:solidFill>
                <a:srgbClr val="FFFFFF"/>
              </a:solidFill>
              <a:latin typeface="Oswald"/>
              <a:ea typeface="Oswald"/>
              <a:cs typeface="Oswald"/>
              <a:sym typeface="Oswald"/>
            </a:endParaRPr>
          </a:p>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USED?</a:t>
            </a:r>
            <a:endParaRPr b="1" sz="6300" cap="none">
              <a:solidFill>
                <a:srgbClr val="FFFFFF"/>
              </a:solidFill>
              <a:latin typeface="Oswald"/>
              <a:ea typeface="Oswald"/>
              <a:cs typeface="Oswald"/>
              <a:sym typeface="Oswald"/>
            </a:endParaRPr>
          </a:p>
        </p:txBody>
      </p:sp>
      <p:cxnSp>
        <p:nvCxnSpPr>
          <p:cNvPr id="158" name="Google Shape;158;p29"/>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59" name="Google Shape;159;p29"/>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60" name="Google Shape;160;p2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FFFFFF"/>
                </a:solidFill>
                <a:latin typeface="Oswald"/>
                <a:ea typeface="Oswald"/>
                <a:cs typeface="Oswald"/>
                <a:sym typeface="Oswald"/>
              </a:rPr>
              <a:t>INTRODUCTION TO DATA SCIENCE</a:t>
            </a:r>
            <a:endParaRPr b="1" sz="2000" cap="none">
              <a:solidFill>
                <a:srgbClr val="FFFFFF"/>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descr="Image result for spotify" id="165" name="Google Shape;165;p30"/>
          <p:cNvPicPr preferRelativeResize="0"/>
          <p:nvPr/>
        </p:nvPicPr>
        <p:blipFill>
          <a:blip r:embed="rId3">
            <a:alphaModFix/>
          </a:blip>
          <a:stretch>
            <a:fillRect/>
          </a:stretch>
        </p:blipFill>
        <p:spPr>
          <a:xfrm>
            <a:off x="6483966" y="745069"/>
            <a:ext cx="1711647" cy="1033250"/>
          </a:xfrm>
          <a:prstGeom prst="rect">
            <a:avLst/>
          </a:prstGeom>
          <a:noFill/>
          <a:ln>
            <a:noFill/>
          </a:ln>
        </p:spPr>
      </p:pic>
      <p:pic>
        <p:nvPicPr>
          <p:cNvPr descr="Image result for airbnb" id="166" name="Google Shape;166;p30"/>
          <p:cNvPicPr preferRelativeResize="0"/>
          <p:nvPr/>
        </p:nvPicPr>
        <p:blipFill>
          <a:blip r:embed="rId4">
            <a:alphaModFix/>
          </a:blip>
          <a:stretch>
            <a:fillRect/>
          </a:stretch>
        </p:blipFill>
        <p:spPr>
          <a:xfrm>
            <a:off x="4138719" y="3339809"/>
            <a:ext cx="1415298" cy="1387917"/>
          </a:xfrm>
          <a:prstGeom prst="rect">
            <a:avLst/>
          </a:prstGeom>
          <a:noFill/>
          <a:ln>
            <a:noFill/>
          </a:ln>
        </p:spPr>
      </p:pic>
      <p:pic>
        <p:nvPicPr>
          <p:cNvPr descr="Image result for uber" id="167" name="Google Shape;167;p30"/>
          <p:cNvPicPr preferRelativeResize="0"/>
          <p:nvPr/>
        </p:nvPicPr>
        <p:blipFill>
          <a:blip r:embed="rId5">
            <a:alphaModFix/>
          </a:blip>
          <a:stretch>
            <a:fillRect/>
          </a:stretch>
        </p:blipFill>
        <p:spPr>
          <a:xfrm>
            <a:off x="1186644" y="3425377"/>
            <a:ext cx="1907153" cy="1216779"/>
          </a:xfrm>
          <a:prstGeom prst="rect">
            <a:avLst/>
          </a:prstGeom>
          <a:noFill/>
          <a:ln>
            <a:noFill/>
          </a:ln>
        </p:spPr>
      </p:pic>
      <p:pic>
        <p:nvPicPr>
          <p:cNvPr descr="Image result for google" id="168" name="Google Shape;168;p30"/>
          <p:cNvPicPr preferRelativeResize="0"/>
          <p:nvPr/>
        </p:nvPicPr>
        <p:blipFill>
          <a:blip r:embed="rId6">
            <a:alphaModFix/>
          </a:blip>
          <a:stretch>
            <a:fillRect/>
          </a:stretch>
        </p:blipFill>
        <p:spPr>
          <a:xfrm>
            <a:off x="2812597" y="2020431"/>
            <a:ext cx="1114423" cy="1068460"/>
          </a:xfrm>
          <a:prstGeom prst="rect">
            <a:avLst/>
          </a:prstGeom>
          <a:noFill/>
          <a:ln>
            <a:noFill/>
          </a:ln>
        </p:spPr>
      </p:pic>
      <p:pic>
        <p:nvPicPr>
          <p:cNvPr descr="Image result for apple" id="169" name="Google Shape;169;p30"/>
          <p:cNvPicPr preferRelativeResize="0"/>
          <p:nvPr/>
        </p:nvPicPr>
        <p:blipFill>
          <a:blip r:embed="rId7">
            <a:alphaModFix/>
          </a:blip>
          <a:stretch>
            <a:fillRect/>
          </a:stretch>
        </p:blipFill>
        <p:spPr>
          <a:xfrm>
            <a:off x="4892370" y="1946269"/>
            <a:ext cx="2413669" cy="1216779"/>
          </a:xfrm>
          <a:prstGeom prst="rect">
            <a:avLst/>
          </a:prstGeom>
          <a:noFill/>
          <a:ln>
            <a:noFill/>
          </a:ln>
        </p:spPr>
      </p:pic>
      <p:pic>
        <p:nvPicPr>
          <p:cNvPr descr="Image result for amazon" id="170" name="Google Shape;170;p30"/>
          <p:cNvPicPr preferRelativeResize="0"/>
          <p:nvPr/>
        </p:nvPicPr>
        <p:blipFill>
          <a:blip r:embed="rId8">
            <a:alphaModFix/>
          </a:blip>
          <a:stretch>
            <a:fillRect/>
          </a:stretch>
        </p:blipFill>
        <p:spPr>
          <a:xfrm>
            <a:off x="3871254" y="772418"/>
            <a:ext cx="1950222" cy="978552"/>
          </a:xfrm>
          <a:prstGeom prst="rect">
            <a:avLst/>
          </a:prstGeom>
          <a:noFill/>
          <a:ln>
            <a:noFill/>
          </a:ln>
        </p:spPr>
      </p:pic>
      <p:pic>
        <p:nvPicPr>
          <p:cNvPr descr="Image result for duolingo" id="171" name="Google Shape;171;p30"/>
          <p:cNvPicPr preferRelativeResize="0"/>
          <p:nvPr/>
        </p:nvPicPr>
        <p:blipFill>
          <a:blip r:embed="rId9">
            <a:alphaModFix/>
          </a:blip>
          <a:stretch>
            <a:fillRect/>
          </a:stretch>
        </p:blipFill>
        <p:spPr>
          <a:xfrm>
            <a:off x="663850" y="517425"/>
            <a:ext cx="2952745" cy="1488538"/>
          </a:xfrm>
          <a:prstGeom prst="rect">
            <a:avLst/>
          </a:prstGeom>
          <a:noFill/>
          <a:ln>
            <a:noFill/>
          </a:ln>
        </p:spPr>
      </p:pic>
      <p:pic>
        <p:nvPicPr>
          <p:cNvPr descr="Image result for netflix" id="172" name="Google Shape;172;p30"/>
          <p:cNvPicPr preferRelativeResize="0"/>
          <p:nvPr/>
        </p:nvPicPr>
        <p:blipFill>
          <a:blip r:embed="rId10">
            <a:alphaModFix/>
          </a:blip>
          <a:stretch>
            <a:fillRect/>
          </a:stretch>
        </p:blipFill>
        <p:spPr>
          <a:xfrm>
            <a:off x="6296803" y="3471910"/>
            <a:ext cx="2085971" cy="11237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31"/>
          <p:cNvPicPr preferRelativeResize="0"/>
          <p:nvPr/>
        </p:nvPicPr>
        <p:blipFill>
          <a:blip r:embed="rId3">
            <a:alphaModFix/>
          </a:blip>
          <a:stretch>
            <a:fillRect/>
          </a:stretch>
        </p:blipFill>
        <p:spPr>
          <a:xfrm>
            <a:off x="3790325" y="152400"/>
            <a:ext cx="4938550" cy="4601600"/>
          </a:xfrm>
          <a:prstGeom prst="rect">
            <a:avLst/>
          </a:prstGeom>
          <a:noFill/>
          <a:ln>
            <a:noFill/>
          </a:ln>
        </p:spPr>
      </p:pic>
      <p:sp>
        <p:nvSpPr>
          <p:cNvPr id="178" name="Google Shape;178;p31"/>
          <p:cNvSpPr txBox="1"/>
          <p:nvPr/>
        </p:nvSpPr>
        <p:spPr>
          <a:xfrm>
            <a:off x="3860550" y="4820175"/>
            <a:ext cx="46659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Image: https://www.domo.com/blog/data-never-sleeps-6/</a:t>
            </a:r>
            <a:endParaRPr sz="800"/>
          </a:p>
        </p:txBody>
      </p:sp>
      <p:sp>
        <p:nvSpPr>
          <p:cNvPr id="179" name="Google Shape;179;p3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a:t>
            </a:r>
            <a:endParaRPr b="1" sz="2000" cap="none">
              <a:solidFill>
                <a:srgbClr val="000000"/>
              </a:solidFill>
              <a:latin typeface="Oswald"/>
              <a:ea typeface="Oswald"/>
              <a:cs typeface="Oswald"/>
              <a:sym typeface="Oswald"/>
            </a:endParaRPr>
          </a:p>
        </p:txBody>
      </p:sp>
      <p:sp>
        <p:nvSpPr>
          <p:cNvPr id="180" name="Google Shape;180;p31"/>
          <p:cNvSpPr/>
          <p:nvPr/>
        </p:nvSpPr>
        <p:spPr>
          <a:xfrm>
            <a:off x="446475" y="1255825"/>
            <a:ext cx="2994900" cy="21414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The Four 4 V’s of </a:t>
            </a:r>
            <a:r>
              <a:rPr b="1" lang="en-GB" sz="2000" cap="none">
                <a:solidFill>
                  <a:srgbClr val="000000"/>
                </a:solidFill>
                <a:latin typeface="Oswald"/>
                <a:ea typeface="Oswald"/>
                <a:cs typeface="Oswald"/>
                <a:sym typeface="Oswald"/>
              </a:rPr>
              <a:t>D</a:t>
            </a:r>
            <a:r>
              <a:rPr b="1" lang="en-GB" sz="2000">
                <a:latin typeface="Oswald"/>
                <a:ea typeface="Oswald"/>
                <a:cs typeface="Oswald"/>
                <a:sym typeface="Oswald"/>
              </a:rPr>
              <a:t>ata</a:t>
            </a:r>
            <a:r>
              <a:rPr b="1" lang="en-GB" sz="2000" cap="none">
                <a:solidFill>
                  <a:srgbClr val="000000"/>
                </a:solidFill>
                <a:latin typeface="Oswald"/>
                <a:ea typeface="Oswald"/>
                <a:cs typeface="Oswald"/>
                <a:sym typeface="Oswald"/>
              </a:rPr>
              <a:t>?</a:t>
            </a:r>
            <a:endParaRPr b="1" sz="2000" cap="none">
              <a:solidFill>
                <a:srgbClr val="000000"/>
              </a:solidFill>
              <a:latin typeface="Oswald"/>
              <a:ea typeface="Oswald"/>
              <a:cs typeface="Oswald"/>
              <a:sym typeface="Oswald"/>
            </a:endParaRPr>
          </a:p>
          <a:p>
            <a:pPr indent="0" lvl="0" marL="0" marR="0" rtl="0" algn="l">
              <a:lnSpc>
                <a:spcPct val="114285"/>
              </a:lnSpc>
              <a:spcBef>
                <a:spcPts val="0"/>
              </a:spcBef>
              <a:spcAft>
                <a:spcPts val="0"/>
              </a:spcAft>
              <a:buNone/>
            </a:pPr>
            <a:r>
              <a:t/>
            </a:r>
            <a:endParaRPr b="1" sz="20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Volume</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Veracity</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Variety</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Velocity</a:t>
            </a:r>
            <a:endParaRPr b="1" sz="1800">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cxnSp>
        <p:nvCxnSpPr>
          <p:cNvPr id="185" name="Google Shape;185;p32"/>
          <p:cNvCxnSpPr/>
          <p:nvPr/>
        </p:nvCxnSpPr>
        <p:spPr>
          <a:xfrm>
            <a:off x="446484" y="447261"/>
            <a:ext cx="8250900" cy="0"/>
          </a:xfrm>
          <a:prstGeom prst="straightConnector1">
            <a:avLst/>
          </a:prstGeom>
          <a:noFill/>
          <a:ln>
            <a:noFill/>
          </a:ln>
        </p:spPr>
      </p:cxnSp>
      <p:cxnSp>
        <p:nvCxnSpPr>
          <p:cNvPr id="186" name="Google Shape;186;p32"/>
          <p:cNvCxnSpPr/>
          <p:nvPr/>
        </p:nvCxnSpPr>
        <p:spPr>
          <a:xfrm>
            <a:off x="446484" y="858741"/>
            <a:ext cx="8250900" cy="0"/>
          </a:xfrm>
          <a:prstGeom prst="straightConnector1">
            <a:avLst/>
          </a:prstGeom>
          <a:noFill/>
          <a:ln>
            <a:noFill/>
          </a:ln>
        </p:spPr>
      </p:cxnSp>
      <p:sp>
        <p:nvSpPr>
          <p:cNvPr id="187" name="Google Shape;187;p32"/>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188" name="Google Shape;188;p32"/>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“TARGET KNEW I WAS PREGNANT”</a:t>
            </a:r>
            <a:endParaRPr b="1" sz="3800" u="none" cap="none" strike="noStrike">
              <a:solidFill>
                <a:srgbClr val="0C0C0C"/>
              </a:solidFill>
              <a:latin typeface="Oswald"/>
              <a:ea typeface="Oswald"/>
              <a:cs typeface="Oswald"/>
              <a:sym typeface="Oswald"/>
            </a:endParaRPr>
          </a:p>
        </p:txBody>
      </p:sp>
      <p:sp>
        <p:nvSpPr>
          <p:cNvPr id="189" name="Google Shape;189;p32"/>
          <p:cNvSpPr/>
          <p:nvPr/>
        </p:nvSpPr>
        <p:spPr>
          <a:xfrm>
            <a:off x="446484" y="1832102"/>
            <a:ext cx="58143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DS team analyzed buying patterns of women on baby registries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Trends emerged:</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Specific lotions and vitamins in 2</a:t>
            </a:r>
            <a:r>
              <a:rPr baseline="30000" i="0" lang="en-GB" sz="1800" u="none" cap="none" strike="noStrike">
                <a:solidFill>
                  <a:srgbClr val="000000"/>
                </a:solidFill>
                <a:latin typeface="Georgia"/>
                <a:ea typeface="Georgia"/>
                <a:cs typeface="Georgia"/>
                <a:sym typeface="Georgia"/>
              </a:rPr>
              <a:t>nd</a:t>
            </a:r>
            <a:r>
              <a:rPr i="0" lang="en-GB" sz="1800" u="none" cap="none" strike="noStrike">
                <a:solidFill>
                  <a:srgbClr val="000000"/>
                </a:solidFill>
                <a:latin typeface="Georgia"/>
                <a:ea typeface="Georgia"/>
                <a:cs typeface="Georgia"/>
                <a:sym typeface="Georgia"/>
              </a:rPr>
              <a:t> trimester</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Switch to scent-free products in 3</a:t>
            </a:r>
            <a:r>
              <a:rPr baseline="30000" i="0" lang="en-GB" sz="1800" u="none" cap="none" strike="noStrike">
                <a:solidFill>
                  <a:srgbClr val="000000"/>
                </a:solidFill>
                <a:latin typeface="Georgia"/>
                <a:ea typeface="Georgia"/>
                <a:cs typeface="Georgia"/>
                <a:sym typeface="Georgia"/>
              </a:rPr>
              <a:t>rd</a:t>
            </a:r>
            <a:r>
              <a:rPr i="0" lang="en-GB" sz="1800" u="none" cap="none" strike="noStrike">
                <a:solidFill>
                  <a:srgbClr val="000000"/>
                </a:solidFill>
                <a:latin typeface="Georgia"/>
                <a:ea typeface="Georgia"/>
                <a:cs typeface="Georgia"/>
                <a:sym typeface="Georgia"/>
              </a:rPr>
              <a:t> trimester</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Colored items signifying gender</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Marketing team used this data to send coupons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Some family surprises…</a:t>
            </a:r>
            <a:endParaRPr i="0" sz="1800" u="none" cap="none" strike="noStrike">
              <a:solidFill>
                <a:srgbClr val="FFFFFF"/>
              </a:solidFill>
              <a:latin typeface="Georgia"/>
              <a:ea typeface="Georgia"/>
              <a:cs typeface="Georgia"/>
              <a:sym typeface="Georgia"/>
            </a:endParaRPr>
          </a:p>
          <a:p>
            <a:pPr indent="-38100" lvl="8" marL="127000" marR="0" rtl="0" algn="l">
              <a:lnSpc>
                <a:spcPct val="11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the-incredible-story-of-how-target-exposed-a-teen-girls-pregnancy.jpg" id="190" name="Google Shape;190;p32"/>
          <p:cNvPicPr preferRelativeResize="0"/>
          <p:nvPr/>
        </p:nvPicPr>
        <p:blipFill rotWithShape="1">
          <a:blip r:embed="rId3">
            <a:alphaModFix/>
          </a:blip>
          <a:srcRect b="0" l="0" r="0" t="0"/>
          <a:stretch/>
        </p:blipFill>
        <p:spPr>
          <a:xfrm>
            <a:off x="5742367" y="2537641"/>
            <a:ext cx="2955300" cy="222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cxnSp>
        <p:nvCxnSpPr>
          <p:cNvPr id="195" name="Google Shape;195;p33"/>
          <p:cNvCxnSpPr/>
          <p:nvPr/>
        </p:nvCxnSpPr>
        <p:spPr>
          <a:xfrm>
            <a:off x="446484" y="447261"/>
            <a:ext cx="8250900" cy="0"/>
          </a:xfrm>
          <a:prstGeom prst="straightConnector1">
            <a:avLst/>
          </a:prstGeom>
          <a:noFill/>
          <a:ln>
            <a:noFill/>
          </a:ln>
        </p:spPr>
      </p:cxnSp>
      <p:cxnSp>
        <p:nvCxnSpPr>
          <p:cNvPr id="196" name="Google Shape;196;p33"/>
          <p:cNvCxnSpPr/>
          <p:nvPr/>
        </p:nvCxnSpPr>
        <p:spPr>
          <a:xfrm>
            <a:off x="446484" y="858741"/>
            <a:ext cx="8250900" cy="0"/>
          </a:xfrm>
          <a:prstGeom prst="straightConnector1">
            <a:avLst/>
          </a:prstGeom>
          <a:noFill/>
          <a:ln>
            <a:noFill/>
          </a:ln>
        </p:spPr>
      </p:cxnSp>
      <p:sp>
        <p:nvSpPr>
          <p:cNvPr id="197" name="Google Shape;197;p3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198" name="Google Shape;198;p33"/>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NETFLIX PROGRAMMING DECISIONS</a:t>
            </a:r>
            <a:endParaRPr b="1" sz="3800" u="none" cap="none" strike="noStrike">
              <a:solidFill>
                <a:srgbClr val="0C0C0C"/>
              </a:solidFill>
              <a:latin typeface="Oswald"/>
              <a:ea typeface="Oswald"/>
              <a:cs typeface="Oswald"/>
              <a:sym typeface="Oswald"/>
            </a:endParaRPr>
          </a:p>
        </p:txBody>
      </p:sp>
      <p:sp>
        <p:nvSpPr>
          <p:cNvPr id="199" name="Google Shape;199;p33"/>
          <p:cNvSpPr/>
          <p:nvPr/>
        </p:nvSpPr>
        <p:spPr>
          <a:xfrm>
            <a:off x="446484" y="1832102"/>
            <a:ext cx="58143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Features:</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When user watches and for how long</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Where and on what device the user is watching</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Rewinds, pauses, fast-forwards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Same categorization for current programming used</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to determine new content</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(Animated / Comedy / 18-29 / Cynical / 30 min / etc.)</a:t>
            </a:r>
            <a:endParaRPr sz="1000">
              <a:latin typeface="Georgia"/>
              <a:ea typeface="Georgia"/>
              <a:cs typeface="Georgia"/>
              <a:sym typeface="Georgia"/>
            </a:endParaRPr>
          </a:p>
          <a:p>
            <a:pPr indent="-38100" lvl="8" marL="127000" marR="0" rtl="0" algn="l">
              <a:lnSpc>
                <a:spcPct val="11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Netflix-Old-Logo.png" id="200" name="Google Shape;200;p33"/>
          <p:cNvPicPr preferRelativeResize="0"/>
          <p:nvPr/>
        </p:nvPicPr>
        <p:blipFill rotWithShape="1">
          <a:blip r:embed="rId3">
            <a:alphaModFix/>
          </a:blip>
          <a:srcRect b="0" l="0" r="0" t="0"/>
          <a:stretch/>
        </p:blipFill>
        <p:spPr>
          <a:xfrm>
            <a:off x="6260671" y="1688227"/>
            <a:ext cx="2685300" cy="268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4"/>
          <p:cNvSpPr/>
          <p:nvPr/>
        </p:nvSpPr>
        <p:spPr>
          <a:xfrm>
            <a:off x="413409" y="5077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Data Science Tools</a:t>
            </a:r>
            <a:endParaRPr b="1" sz="2000" cap="none">
              <a:solidFill>
                <a:srgbClr val="000000"/>
              </a:solidFill>
              <a:latin typeface="Oswald"/>
              <a:ea typeface="Oswald"/>
              <a:cs typeface="Oswald"/>
              <a:sym typeface="Oswald"/>
            </a:endParaRPr>
          </a:p>
        </p:txBody>
      </p:sp>
      <p:pic>
        <p:nvPicPr>
          <p:cNvPr id="206" name="Google Shape;206;p34"/>
          <p:cNvPicPr preferRelativeResize="0"/>
          <p:nvPr/>
        </p:nvPicPr>
        <p:blipFill>
          <a:blip r:embed="rId3">
            <a:alphaModFix/>
          </a:blip>
          <a:stretch>
            <a:fillRect/>
          </a:stretch>
        </p:blipFill>
        <p:spPr>
          <a:xfrm>
            <a:off x="743975" y="1409700"/>
            <a:ext cx="3348200" cy="1162050"/>
          </a:xfrm>
          <a:prstGeom prst="rect">
            <a:avLst/>
          </a:prstGeom>
          <a:noFill/>
          <a:ln>
            <a:noFill/>
          </a:ln>
        </p:spPr>
      </p:pic>
      <p:pic>
        <p:nvPicPr>
          <p:cNvPr id="207" name="Google Shape;207;p34"/>
          <p:cNvPicPr preferRelativeResize="0"/>
          <p:nvPr/>
        </p:nvPicPr>
        <p:blipFill>
          <a:blip r:embed="rId4">
            <a:alphaModFix/>
          </a:blip>
          <a:stretch>
            <a:fillRect/>
          </a:stretch>
        </p:blipFill>
        <p:spPr>
          <a:xfrm>
            <a:off x="743963" y="2819348"/>
            <a:ext cx="2952750" cy="1552575"/>
          </a:xfrm>
          <a:prstGeom prst="rect">
            <a:avLst/>
          </a:prstGeom>
          <a:noFill/>
          <a:ln>
            <a:noFill/>
          </a:ln>
        </p:spPr>
      </p:pic>
      <p:pic>
        <p:nvPicPr>
          <p:cNvPr id="208" name="Google Shape;208;p34"/>
          <p:cNvPicPr preferRelativeResize="0"/>
          <p:nvPr/>
        </p:nvPicPr>
        <p:blipFill>
          <a:blip r:embed="rId5">
            <a:alphaModFix/>
          </a:blip>
          <a:stretch>
            <a:fillRect/>
          </a:stretch>
        </p:blipFill>
        <p:spPr>
          <a:xfrm>
            <a:off x="4424100" y="1409700"/>
            <a:ext cx="4565475" cy="327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35"/>
          <p:cNvPicPr preferRelativeResize="0"/>
          <p:nvPr/>
        </p:nvPicPr>
        <p:blipFill>
          <a:blip r:embed="rId3">
            <a:alphaModFix/>
          </a:blip>
          <a:stretch>
            <a:fillRect/>
          </a:stretch>
        </p:blipFill>
        <p:spPr>
          <a:xfrm>
            <a:off x="798600" y="959625"/>
            <a:ext cx="7458551" cy="3810874"/>
          </a:xfrm>
          <a:prstGeom prst="rect">
            <a:avLst/>
          </a:prstGeom>
          <a:noFill/>
          <a:ln>
            <a:noFill/>
          </a:ln>
        </p:spPr>
      </p:pic>
      <p:sp>
        <p:nvSpPr>
          <p:cNvPr id="214" name="Google Shape;214;p35"/>
          <p:cNvSpPr/>
          <p:nvPr/>
        </p:nvSpPr>
        <p:spPr>
          <a:xfrm>
            <a:off x="446484" y="4426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Data Science Toolkit - Expanded</a:t>
            </a:r>
            <a:endParaRPr b="1" sz="2000">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cxnSp>
        <p:nvCxnSpPr>
          <p:cNvPr id="219" name="Google Shape;219;p36"/>
          <p:cNvCxnSpPr/>
          <p:nvPr/>
        </p:nvCxnSpPr>
        <p:spPr>
          <a:xfrm>
            <a:off x="446484" y="447261"/>
            <a:ext cx="8250900" cy="0"/>
          </a:xfrm>
          <a:prstGeom prst="straightConnector1">
            <a:avLst/>
          </a:prstGeom>
          <a:noFill/>
          <a:ln>
            <a:noFill/>
          </a:ln>
        </p:spPr>
      </p:cxnSp>
      <p:cxnSp>
        <p:nvCxnSpPr>
          <p:cNvPr id="220" name="Google Shape;220;p36"/>
          <p:cNvCxnSpPr/>
          <p:nvPr/>
        </p:nvCxnSpPr>
        <p:spPr>
          <a:xfrm>
            <a:off x="446484" y="858741"/>
            <a:ext cx="8250900" cy="0"/>
          </a:xfrm>
          <a:prstGeom prst="straightConnector1">
            <a:avLst/>
          </a:prstGeom>
          <a:noFill/>
          <a:ln>
            <a:noFill/>
          </a:ln>
        </p:spPr>
      </p:cxnSp>
      <p:sp>
        <p:nvSpPr>
          <p:cNvPr id="221" name="Google Shape;221;p3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22" name="Google Shape;222;p36"/>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FEATURES</a:t>
            </a:r>
            <a:endParaRPr b="1" sz="3800" u="none" cap="none" strike="noStrike">
              <a:solidFill>
                <a:srgbClr val="0C0C0C"/>
              </a:solidFill>
              <a:latin typeface="Oswald"/>
              <a:ea typeface="Oswald"/>
              <a:cs typeface="Oswald"/>
              <a:sym typeface="Oswald"/>
            </a:endParaRPr>
          </a:p>
        </p:txBody>
      </p:sp>
      <p:sp>
        <p:nvSpPr>
          <p:cNvPr id="223" name="Google Shape;223;p36"/>
          <p:cNvSpPr/>
          <p:nvPr/>
        </p:nvSpPr>
        <p:spPr>
          <a:xfrm>
            <a:off x="446484" y="1671088"/>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Functions: values in, value out</a:t>
            </a:r>
            <a:endParaRPr sz="1000">
              <a:latin typeface="Georgia"/>
              <a:ea typeface="Georgia"/>
              <a:cs typeface="Georgia"/>
              <a:sym typeface="Georgia"/>
            </a:endParaRPr>
          </a:p>
          <a:p>
            <a:pPr indent="0" lvl="7" marL="2247900" marR="0" rtl="0" algn="l">
              <a:lnSpc>
                <a:spcPct val="130000"/>
              </a:lnSpc>
              <a:spcBef>
                <a:spcPts val="300"/>
              </a:spcBef>
              <a:spcAft>
                <a:spcPts val="0"/>
              </a:spcAft>
              <a:buNone/>
            </a:pPr>
            <a:r>
              <a:rPr i="0" lang="en-GB" sz="2800" u="none" cap="none" strike="noStrike">
                <a:solidFill>
                  <a:srgbClr val="000000"/>
                </a:solidFill>
                <a:latin typeface="Georgia"/>
                <a:ea typeface="Georgia"/>
                <a:cs typeface="Georgia"/>
                <a:sym typeface="Georgia"/>
              </a:rPr>
              <a:t>	</a:t>
            </a:r>
            <a:r>
              <a:rPr i="1" lang="en-GB" sz="2800" u="none" cap="none" strike="noStrike">
                <a:solidFill>
                  <a:srgbClr val="000000"/>
                </a:solidFill>
                <a:latin typeface="Georgia"/>
                <a:ea typeface="Georgia"/>
                <a:cs typeface="Georgia"/>
                <a:sym typeface="Georgia"/>
              </a:rPr>
              <a:t>y = f(x</a:t>
            </a:r>
            <a:r>
              <a:rPr baseline="-25000" i="1" lang="en-GB" sz="2800" u="none" cap="none" strike="noStrike">
                <a:solidFill>
                  <a:srgbClr val="000000"/>
                </a:solidFill>
                <a:latin typeface="Georgia"/>
                <a:ea typeface="Georgia"/>
                <a:cs typeface="Georgia"/>
                <a:sym typeface="Georgia"/>
              </a:rPr>
              <a:t>1</a:t>
            </a:r>
            <a:r>
              <a:rPr i="1" lang="en-GB" sz="2800" u="none" cap="none" strike="noStrike">
                <a:solidFill>
                  <a:srgbClr val="000000"/>
                </a:solidFill>
                <a:latin typeface="Georgia"/>
                <a:ea typeface="Georgia"/>
                <a:cs typeface="Georgia"/>
                <a:sym typeface="Georgia"/>
              </a:rPr>
              <a:t>, x</a:t>
            </a:r>
            <a:r>
              <a:rPr baseline="-25000" i="1" lang="en-GB" sz="2800" u="none" cap="none" strike="noStrike">
                <a:solidFill>
                  <a:srgbClr val="000000"/>
                </a:solidFill>
                <a:latin typeface="Georgia"/>
                <a:ea typeface="Georgia"/>
                <a:cs typeface="Georgia"/>
                <a:sym typeface="Georgia"/>
              </a:rPr>
              <a:t>2</a:t>
            </a:r>
            <a:r>
              <a:rPr i="1" lang="en-GB" sz="2800" u="none" cap="none" strike="noStrike">
                <a:solidFill>
                  <a:srgbClr val="000000"/>
                </a:solidFill>
                <a:latin typeface="Georgia"/>
                <a:ea typeface="Georgia"/>
                <a:cs typeface="Georgia"/>
                <a:sym typeface="Georgia"/>
              </a:rPr>
              <a:t>, x</a:t>
            </a:r>
            <a:r>
              <a:rPr baseline="-25000" i="1" lang="en-GB" sz="2800" u="none" cap="none" strike="noStrike">
                <a:solidFill>
                  <a:srgbClr val="000000"/>
                </a:solidFill>
                <a:latin typeface="Georgia"/>
                <a:ea typeface="Georgia"/>
                <a:cs typeface="Georgia"/>
                <a:sym typeface="Georgia"/>
              </a:rPr>
              <a:t>3</a:t>
            </a:r>
            <a:r>
              <a:rPr i="1" lang="en-GB" sz="2800" u="none" cap="none" strike="noStrike">
                <a:solidFill>
                  <a:srgbClr val="000000"/>
                </a:solidFill>
                <a:latin typeface="Georgia"/>
                <a:ea typeface="Georgia"/>
                <a:cs typeface="Georgia"/>
                <a:sym typeface="Georgia"/>
              </a:rPr>
              <a: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x</a:t>
            </a:r>
            <a:r>
              <a:rPr i="0" lang="en-GB" sz="1800" u="none" cap="none" strike="noStrike">
                <a:solidFill>
                  <a:srgbClr val="000000"/>
                </a:solidFill>
                <a:latin typeface="Georgia"/>
                <a:ea typeface="Georgia"/>
                <a:cs typeface="Georgia"/>
                <a:sym typeface="Georgia"/>
              </a:rPr>
              <a:t>: independent variable(s)   (input)</a:t>
            </a:r>
            <a:endParaRPr i="1"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y</a:t>
            </a:r>
            <a:r>
              <a:rPr i="0" lang="en-GB" sz="1800" u="none" cap="none" strike="noStrike">
                <a:solidFill>
                  <a:srgbClr val="000000"/>
                </a:solidFill>
                <a:latin typeface="Georgia"/>
                <a:ea typeface="Georgia"/>
                <a:cs typeface="Georgia"/>
                <a:sym typeface="Georgia"/>
              </a:rPr>
              <a:t>: dependent variable  (output)</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y </a:t>
            </a:r>
            <a:r>
              <a:rPr i="0" lang="en-GB" sz="1800" u="none" cap="none" strike="noStrike">
                <a:solidFill>
                  <a:srgbClr val="000000"/>
                </a:solidFill>
                <a:latin typeface="Georgia"/>
                <a:ea typeface="Georgia"/>
                <a:cs typeface="Georgia"/>
                <a:sym typeface="Georgia"/>
              </a:rPr>
              <a:t>can be specific value, binary Yes/No, 0 to 1 confidence, categories…</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i="0" lang="en-GB" sz="1800" u="none" cap="none" strike="noStrike">
                <a:solidFill>
                  <a:srgbClr val="000000"/>
                </a:solidFill>
                <a:latin typeface="Georgia"/>
                <a:ea typeface="Georgia"/>
                <a:cs typeface="Georgia"/>
                <a:sym typeface="Georgia"/>
              </a:rPr>
              <a:t>Other names for </a:t>
            </a:r>
            <a:r>
              <a:rPr i="1" lang="en-GB" sz="1800" u="none" cap="none" strike="noStrike">
                <a:solidFill>
                  <a:srgbClr val="000000"/>
                </a:solidFill>
                <a:latin typeface="Georgia"/>
                <a:ea typeface="Georgia"/>
                <a:cs typeface="Georgia"/>
                <a:sym typeface="Georgia"/>
              </a:rPr>
              <a:t>x</a:t>
            </a:r>
            <a:r>
              <a:rPr i="0" lang="en-GB" sz="1800" u="none" cap="none" strike="noStrike">
                <a:solidFill>
                  <a:srgbClr val="000000"/>
                </a:solidFill>
                <a:latin typeface="Georgia"/>
                <a:ea typeface="Georgia"/>
                <a:cs typeface="Georgia"/>
                <a:sym typeface="Georgia"/>
              </a:rPr>
              <a:t>: predictor, regressor, explanatory variable, </a:t>
            </a:r>
            <a:r>
              <a:rPr b="1" i="0" lang="en-GB" sz="1800" u="sng" cap="none" strike="noStrike">
                <a:solidFill>
                  <a:srgbClr val="000000"/>
                </a:solidFill>
                <a:latin typeface="Georgia"/>
                <a:ea typeface="Georgia"/>
                <a:cs typeface="Georgia"/>
                <a:sym typeface="Georgia"/>
              </a:rPr>
              <a:t>feature</a:t>
            </a:r>
            <a:endParaRPr b="1"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i="0" lang="en-GB" sz="1800" u="none" cap="none" strike="noStrike">
                <a:solidFill>
                  <a:srgbClr val="000000"/>
                </a:solidFill>
                <a:latin typeface="Georgia"/>
                <a:ea typeface="Georgia"/>
                <a:cs typeface="Georgia"/>
                <a:sym typeface="Georgia"/>
              </a:rPr>
              <a:t>Other names for </a:t>
            </a:r>
            <a:r>
              <a:rPr b="1" i="1" lang="en-GB" sz="1800" u="none" cap="none" strike="noStrike">
                <a:solidFill>
                  <a:srgbClr val="000000"/>
                </a:solidFill>
                <a:latin typeface="Georgia"/>
                <a:ea typeface="Georgia"/>
                <a:cs typeface="Georgia"/>
                <a:sym typeface="Georgia"/>
              </a:rPr>
              <a:t>y</a:t>
            </a:r>
            <a:r>
              <a:rPr b="1" i="0" lang="en-GB" sz="1800" u="none" cap="none" strike="noStrike">
                <a:solidFill>
                  <a:srgbClr val="000000"/>
                </a:solidFill>
                <a:latin typeface="Georgia"/>
                <a:ea typeface="Georgia"/>
                <a:cs typeface="Georgia"/>
                <a:sym typeface="Georgia"/>
              </a:rPr>
              <a:t>: response, </a:t>
            </a:r>
            <a:r>
              <a:rPr b="1" lang="en-GB" sz="1800">
                <a:latin typeface="Georgia"/>
                <a:ea typeface="Georgia"/>
                <a:cs typeface="Georgia"/>
                <a:sym typeface="Georgia"/>
              </a:rPr>
              <a:t>target, </a:t>
            </a:r>
            <a:r>
              <a:rPr b="1" i="0" lang="en-GB" sz="1800" u="none" cap="none" strike="noStrike">
                <a:solidFill>
                  <a:srgbClr val="000000"/>
                </a:solidFill>
                <a:latin typeface="Georgia"/>
                <a:ea typeface="Georgia"/>
                <a:cs typeface="Georgia"/>
                <a:sym typeface="Georgia"/>
              </a:rPr>
              <a:t>explained variable, outcome, </a:t>
            </a:r>
            <a:r>
              <a:rPr b="1" i="0" lang="en-GB" sz="1800" u="sng" cap="none" strike="noStrike">
                <a:solidFill>
                  <a:srgbClr val="000000"/>
                </a:solidFill>
                <a:latin typeface="Georgia"/>
                <a:ea typeface="Georgia"/>
                <a:cs typeface="Georgia"/>
                <a:sym typeface="Georgia"/>
              </a:rPr>
              <a:t>label</a:t>
            </a:r>
            <a:endParaRPr b="1" i="0" sz="1800" u="sng" cap="none" strike="noStrike">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9"/>
          <p:cNvPicPr preferRelativeResize="0"/>
          <p:nvPr/>
        </p:nvPicPr>
        <p:blipFill>
          <a:blip r:embed="rId3">
            <a:alphaModFix/>
          </a:blip>
          <a:stretch>
            <a:fillRect/>
          </a:stretch>
        </p:blipFill>
        <p:spPr>
          <a:xfrm>
            <a:off x="152400" y="363338"/>
            <a:ext cx="8839201" cy="422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7"/>
          <p:cNvSpPr txBox="1"/>
          <p:nvPr/>
        </p:nvSpPr>
        <p:spPr>
          <a:xfrm>
            <a:off x="3199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FEATURE TYPES</a:t>
            </a:r>
            <a:endParaRPr b="1" sz="3800">
              <a:solidFill>
                <a:srgbClr val="0C0C0C"/>
              </a:solidFill>
              <a:latin typeface="Oswald"/>
              <a:ea typeface="Oswald"/>
              <a:cs typeface="Oswald"/>
              <a:sym typeface="Oswald"/>
            </a:endParaRPr>
          </a:p>
        </p:txBody>
      </p:sp>
      <p:sp>
        <p:nvSpPr>
          <p:cNvPr id="229" name="Google Shape;229;p37"/>
          <p:cNvSpPr/>
          <p:nvPr/>
        </p:nvSpPr>
        <p:spPr>
          <a:xfrm>
            <a:off x="375359"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graphicFrame>
        <p:nvGraphicFramePr>
          <p:cNvPr id="230" name="Google Shape;230;p37"/>
          <p:cNvGraphicFramePr/>
          <p:nvPr/>
        </p:nvGraphicFramePr>
        <p:xfrm>
          <a:off x="952500" y="2190750"/>
          <a:ext cx="3000000" cy="3000000"/>
        </p:xfrm>
        <a:graphic>
          <a:graphicData uri="http://schemas.openxmlformats.org/drawingml/2006/table">
            <a:tbl>
              <a:tblPr>
                <a:noFill/>
                <a:tableStyleId>{F8B0F972-0157-4B0C-8FE2-E284231E4FE8}</a:tableStyleId>
              </a:tblPr>
              <a:tblGrid>
                <a:gridCol w="3619500"/>
                <a:gridCol w="3619500"/>
              </a:tblGrid>
              <a:tr h="792850">
                <a:tc>
                  <a:txBody>
                    <a:bodyPr>
                      <a:noAutofit/>
                    </a:bodyPr>
                    <a:lstStyle/>
                    <a:p>
                      <a:pPr indent="0" lvl="0" marL="0" rtl="0" algn="ctr">
                        <a:spcBef>
                          <a:spcPts val="0"/>
                        </a:spcBef>
                        <a:spcAft>
                          <a:spcPts val="0"/>
                        </a:spcAft>
                        <a:buNone/>
                      </a:pPr>
                      <a:r>
                        <a:rPr lang="en-GB" sz="3000"/>
                        <a:t>Nominal</a:t>
                      </a:r>
                      <a:endParaRPr sz="3000"/>
                    </a:p>
                  </a:txBody>
                  <a:tcPr marT="91425" marB="91425" marR="91425" marL="91425" anchor="ctr"/>
                </a:tc>
                <a:tc>
                  <a:txBody>
                    <a:bodyPr>
                      <a:noAutofit/>
                    </a:bodyPr>
                    <a:lstStyle/>
                    <a:p>
                      <a:pPr indent="0" lvl="0" marL="0" rtl="0" algn="ctr">
                        <a:spcBef>
                          <a:spcPts val="0"/>
                        </a:spcBef>
                        <a:spcAft>
                          <a:spcPts val="0"/>
                        </a:spcAft>
                        <a:buNone/>
                      </a:pPr>
                      <a:r>
                        <a:rPr lang="en-GB" sz="3000"/>
                        <a:t>Ordinal</a:t>
                      </a:r>
                      <a:endParaRPr sz="3000"/>
                    </a:p>
                  </a:txBody>
                  <a:tcPr marT="91425" marB="91425" marR="91425" marL="91425" anchor="ctr"/>
                </a:tc>
              </a:tr>
              <a:tr h="792850">
                <a:tc>
                  <a:txBody>
                    <a:bodyPr>
                      <a:noAutofit/>
                    </a:bodyPr>
                    <a:lstStyle/>
                    <a:p>
                      <a:pPr indent="0" lvl="0" marL="0" rtl="0" algn="ctr">
                        <a:spcBef>
                          <a:spcPts val="0"/>
                        </a:spcBef>
                        <a:spcAft>
                          <a:spcPts val="0"/>
                        </a:spcAft>
                        <a:buNone/>
                      </a:pPr>
                      <a:r>
                        <a:rPr lang="en-GB" sz="3000"/>
                        <a:t>Interval</a:t>
                      </a:r>
                      <a:endParaRPr sz="3000"/>
                    </a:p>
                  </a:txBody>
                  <a:tcPr marT="91425" marB="91425" marR="91425" marL="91425" anchor="ctr"/>
                </a:tc>
                <a:tc>
                  <a:txBody>
                    <a:bodyPr>
                      <a:noAutofit/>
                    </a:bodyPr>
                    <a:lstStyle/>
                    <a:p>
                      <a:pPr indent="0" lvl="0" marL="0" rtl="0" algn="ctr">
                        <a:spcBef>
                          <a:spcPts val="0"/>
                        </a:spcBef>
                        <a:spcAft>
                          <a:spcPts val="0"/>
                        </a:spcAft>
                        <a:buNone/>
                      </a:pPr>
                      <a:r>
                        <a:rPr lang="en-GB" sz="3000"/>
                        <a:t>Ratio</a:t>
                      </a:r>
                      <a:endParaRPr sz="3000"/>
                    </a:p>
                  </a:txBody>
                  <a:tcPr marT="91425" marB="91425" marR="91425" marL="91425" anchor="ct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cxnSp>
        <p:nvCxnSpPr>
          <p:cNvPr id="235" name="Google Shape;235;p38"/>
          <p:cNvCxnSpPr/>
          <p:nvPr/>
        </p:nvCxnSpPr>
        <p:spPr>
          <a:xfrm>
            <a:off x="446484" y="447261"/>
            <a:ext cx="8250900" cy="0"/>
          </a:xfrm>
          <a:prstGeom prst="straightConnector1">
            <a:avLst/>
          </a:prstGeom>
          <a:noFill/>
          <a:ln>
            <a:noFill/>
          </a:ln>
        </p:spPr>
      </p:cxnSp>
      <p:cxnSp>
        <p:nvCxnSpPr>
          <p:cNvPr id="236" name="Google Shape;236;p38"/>
          <p:cNvCxnSpPr/>
          <p:nvPr/>
        </p:nvCxnSpPr>
        <p:spPr>
          <a:xfrm>
            <a:off x="446484" y="858741"/>
            <a:ext cx="8250900" cy="0"/>
          </a:xfrm>
          <a:prstGeom prst="straightConnector1">
            <a:avLst/>
          </a:prstGeom>
          <a:noFill/>
          <a:ln>
            <a:noFill/>
          </a:ln>
        </p:spPr>
      </p:cxnSp>
      <p:sp>
        <p:nvSpPr>
          <p:cNvPr id="237" name="Google Shape;237;p3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38" name="Google Shape;238;p38"/>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CONTINUOUS VS. CATEGORICAL</a:t>
            </a:r>
            <a:endParaRPr b="1" sz="3800" u="none" cap="none" strike="noStrike">
              <a:solidFill>
                <a:srgbClr val="0C0C0C"/>
              </a:solidFill>
              <a:latin typeface="Oswald"/>
              <a:ea typeface="Oswald"/>
              <a:cs typeface="Oswald"/>
              <a:sym typeface="Oswald"/>
            </a:endParaRPr>
          </a:p>
        </p:txBody>
      </p:sp>
      <p:pic>
        <p:nvPicPr>
          <p:cNvPr descr="Screen Shot 2016-09-12 at 10.57.54 AM.png" id="239" name="Google Shape;239;p38"/>
          <p:cNvPicPr preferRelativeResize="0"/>
          <p:nvPr/>
        </p:nvPicPr>
        <p:blipFill rotWithShape="1">
          <a:blip r:embed="rId3">
            <a:alphaModFix/>
          </a:blip>
          <a:srcRect b="0" l="0" r="0" t="0"/>
          <a:stretch/>
        </p:blipFill>
        <p:spPr>
          <a:xfrm>
            <a:off x="2391140" y="2386297"/>
            <a:ext cx="4224600" cy="157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cxnSp>
        <p:nvCxnSpPr>
          <p:cNvPr id="244" name="Google Shape;244;p39"/>
          <p:cNvCxnSpPr/>
          <p:nvPr/>
        </p:nvCxnSpPr>
        <p:spPr>
          <a:xfrm>
            <a:off x="446484" y="447261"/>
            <a:ext cx="8250900" cy="0"/>
          </a:xfrm>
          <a:prstGeom prst="straightConnector1">
            <a:avLst/>
          </a:prstGeom>
          <a:noFill/>
          <a:ln>
            <a:noFill/>
          </a:ln>
        </p:spPr>
      </p:cxnSp>
      <p:cxnSp>
        <p:nvCxnSpPr>
          <p:cNvPr id="245" name="Google Shape;245;p39"/>
          <p:cNvCxnSpPr/>
          <p:nvPr/>
        </p:nvCxnSpPr>
        <p:spPr>
          <a:xfrm>
            <a:off x="446484" y="858741"/>
            <a:ext cx="8250900" cy="0"/>
          </a:xfrm>
          <a:prstGeom prst="straightConnector1">
            <a:avLst/>
          </a:prstGeom>
          <a:noFill/>
          <a:ln>
            <a:noFill/>
          </a:ln>
        </p:spPr>
      </p:cxnSp>
      <p:sp>
        <p:nvSpPr>
          <p:cNvPr id="246" name="Google Shape;246;p3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47" name="Google Shape;247;p39"/>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CONTINUOUS VS. CATEGORICAL</a:t>
            </a:r>
            <a:endParaRPr b="1" sz="3800" u="none" cap="none" strike="noStrike">
              <a:solidFill>
                <a:srgbClr val="0C0C0C"/>
              </a:solidFill>
              <a:latin typeface="Oswald"/>
              <a:ea typeface="Oswald"/>
              <a:cs typeface="Oswald"/>
              <a:sym typeface="Oswald"/>
            </a:endParaRPr>
          </a:p>
        </p:txBody>
      </p:sp>
      <p:pic>
        <p:nvPicPr>
          <p:cNvPr descr="Screen Shot 2016-09-12 at 10.58.02 AM.png" id="248" name="Google Shape;248;p39"/>
          <p:cNvPicPr preferRelativeResize="0"/>
          <p:nvPr/>
        </p:nvPicPr>
        <p:blipFill rotWithShape="1">
          <a:blip r:embed="rId3">
            <a:alphaModFix/>
          </a:blip>
          <a:srcRect b="0" l="0" r="0" t="0"/>
          <a:stretch/>
        </p:blipFill>
        <p:spPr>
          <a:xfrm>
            <a:off x="1700627" y="2066220"/>
            <a:ext cx="5475900" cy="2438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cxnSp>
        <p:nvCxnSpPr>
          <p:cNvPr id="253" name="Google Shape;253;p40"/>
          <p:cNvCxnSpPr/>
          <p:nvPr/>
        </p:nvCxnSpPr>
        <p:spPr>
          <a:xfrm>
            <a:off x="446484" y="447261"/>
            <a:ext cx="8250900" cy="0"/>
          </a:xfrm>
          <a:prstGeom prst="straightConnector1">
            <a:avLst/>
          </a:prstGeom>
          <a:noFill/>
          <a:ln>
            <a:noFill/>
          </a:ln>
        </p:spPr>
      </p:cxnSp>
      <p:cxnSp>
        <p:nvCxnSpPr>
          <p:cNvPr id="254" name="Google Shape;254;p40"/>
          <p:cNvCxnSpPr/>
          <p:nvPr/>
        </p:nvCxnSpPr>
        <p:spPr>
          <a:xfrm>
            <a:off x="446484" y="858741"/>
            <a:ext cx="8250900" cy="0"/>
          </a:xfrm>
          <a:prstGeom prst="straightConnector1">
            <a:avLst/>
          </a:prstGeom>
          <a:noFill/>
          <a:ln>
            <a:noFill/>
          </a:ln>
        </p:spPr>
      </p:cxnSp>
      <p:sp>
        <p:nvSpPr>
          <p:cNvPr id="255" name="Google Shape;255;p4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56" name="Google Shape;256;p40"/>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SUPERVISED VS. UNSUPERVISED</a:t>
            </a:r>
            <a:endParaRPr b="1" sz="3800" u="none" cap="none" strike="noStrike">
              <a:solidFill>
                <a:srgbClr val="0C0C0C"/>
              </a:solidFill>
              <a:latin typeface="Oswald"/>
              <a:ea typeface="Oswald"/>
              <a:cs typeface="Oswald"/>
              <a:sym typeface="Oswald"/>
            </a:endParaRPr>
          </a:p>
        </p:txBody>
      </p:sp>
      <p:pic>
        <p:nvPicPr>
          <p:cNvPr descr="Screen Shot 2016-09-12 at 10.58.21 AM.png" id="257" name="Google Shape;257;p40"/>
          <p:cNvPicPr preferRelativeResize="0"/>
          <p:nvPr/>
        </p:nvPicPr>
        <p:blipFill rotWithShape="1">
          <a:blip r:embed="rId3">
            <a:alphaModFix/>
          </a:blip>
          <a:srcRect b="0" l="0" r="0" t="0"/>
          <a:stretch/>
        </p:blipFill>
        <p:spPr>
          <a:xfrm>
            <a:off x="1857251" y="1581111"/>
            <a:ext cx="5588700" cy="1508100"/>
          </a:xfrm>
          <a:prstGeom prst="rect">
            <a:avLst/>
          </a:prstGeom>
          <a:noFill/>
          <a:ln>
            <a:noFill/>
          </a:ln>
        </p:spPr>
      </p:pic>
      <p:sp>
        <p:nvSpPr>
          <p:cNvPr id="258" name="Google Shape;258;p40"/>
          <p:cNvSpPr/>
          <p:nvPr/>
        </p:nvSpPr>
        <p:spPr>
          <a:xfrm>
            <a:off x="446484" y="3196599"/>
            <a:ext cx="8250900" cy="16680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Merriweather Sans"/>
              <a:buChar char="‣"/>
            </a:pPr>
            <a:r>
              <a:rPr i="0" lang="en-GB" sz="1800" u="none" cap="none" strike="noStrike">
                <a:solidFill>
                  <a:srgbClr val="000000"/>
                </a:solidFill>
                <a:latin typeface="Georgia"/>
                <a:ea typeface="Georgia"/>
                <a:cs typeface="Georgia"/>
                <a:sym typeface="Georgia"/>
              </a:rPr>
              <a:t>Supervised: </a:t>
            </a:r>
            <a:r>
              <a:rPr b="1" i="0" lang="en-GB" sz="1800" u="sng" cap="none" strike="noStrike">
                <a:solidFill>
                  <a:srgbClr val="000000"/>
                </a:solidFill>
                <a:latin typeface="Georgia"/>
                <a:ea typeface="Georgia"/>
                <a:cs typeface="Georgia"/>
                <a:sym typeface="Georgia"/>
              </a:rPr>
              <a:t>Generalization</a:t>
            </a:r>
            <a:endParaRPr b="1"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i="0" lang="en-GB" sz="1800" u="none" cap="none" strike="noStrike">
                <a:solidFill>
                  <a:srgbClr val="000000"/>
                </a:solidFill>
                <a:latin typeface="Georgia"/>
                <a:ea typeface="Georgia"/>
                <a:cs typeface="Georgia"/>
                <a:sym typeface="Georgia"/>
              </a:rPr>
              <a:t>Unsupervised: </a:t>
            </a:r>
            <a:r>
              <a:rPr b="1" i="0" lang="en-GB" sz="1800" u="sng" cap="none" strike="noStrike">
                <a:solidFill>
                  <a:srgbClr val="000000"/>
                </a:solidFill>
                <a:latin typeface="Georgia"/>
                <a:ea typeface="Georgia"/>
                <a:cs typeface="Georgia"/>
                <a:sym typeface="Georgia"/>
              </a:rPr>
              <a:t>Representation</a:t>
            </a:r>
            <a:r>
              <a:rPr i="0" lang="en-GB" sz="1800" u="none" cap="none" strike="noStrike">
                <a:solidFill>
                  <a:srgbClr val="000000"/>
                </a:solidFill>
                <a:latin typeface="Georgia"/>
                <a:ea typeface="Georgia"/>
                <a:cs typeface="Georgia"/>
                <a:sym typeface="Georgia"/>
              </a:rPr>
              <a:t> </a:t>
            </a:r>
            <a:endParaRPr i="0" sz="1800" u="none" cap="none" strike="noStrike">
              <a:solidFill>
                <a:srgbClr val="FFFFFF"/>
              </a:solidFill>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cxnSp>
        <p:nvCxnSpPr>
          <p:cNvPr id="263" name="Google Shape;263;p41"/>
          <p:cNvCxnSpPr/>
          <p:nvPr/>
        </p:nvCxnSpPr>
        <p:spPr>
          <a:xfrm>
            <a:off x="446484" y="447261"/>
            <a:ext cx="8250900" cy="0"/>
          </a:xfrm>
          <a:prstGeom prst="straightConnector1">
            <a:avLst/>
          </a:prstGeom>
          <a:noFill/>
          <a:ln>
            <a:noFill/>
          </a:ln>
        </p:spPr>
      </p:cxnSp>
      <p:cxnSp>
        <p:nvCxnSpPr>
          <p:cNvPr id="264" name="Google Shape;264;p41"/>
          <p:cNvCxnSpPr/>
          <p:nvPr/>
        </p:nvCxnSpPr>
        <p:spPr>
          <a:xfrm>
            <a:off x="446484" y="858741"/>
            <a:ext cx="8250900" cy="0"/>
          </a:xfrm>
          <a:prstGeom prst="straightConnector1">
            <a:avLst/>
          </a:prstGeom>
          <a:noFill/>
          <a:ln>
            <a:noFill/>
          </a:ln>
        </p:spPr>
      </p:cxnSp>
      <p:sp>
        <p:nvSpPr>
          <p:cNvPr id="265" name="Google Shape;265;p4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66" name="Google Shape;266;p41"/>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67" name="Google Shape;267;p41"/>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68" name="Google Shape;268;p41"/>
          <p:cNvSpPr/>
          <p:nvPr/>
        </p:nvSpPr>
        <p:spPr>
          <a:xfrm>
            <a:off x="3684076" y="2691352"/>
            <a:ext cx="1753758"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cxnSp>
        <p:nvCxnSpPr>
          <p:cNvPr id="273" name="Google Shape;273;p42"/>
          <p:cNvCxnSpPr/>
          <p:nvPr/>
        </p:nvCxnSpPr>
        <p:spPr>
          <a:xfrm>
            <a:off x="446484" y="447261"/>
            <a:ext cx="8250900" cy="0"/>
          </a:xfrm>
          <a:prstGeom prst="straightConnector1">
            <a:avLst/>
          </a:prstGeom>
          <a:noFill/>
          <a:ln>
            <a:noFill/>
          </a:ln>
        </p:spPr>
      </p:cxnSp>
      <p:cxnSp>
        <p:nvCxnSpPr>
          <p:cNvPr id="274" name="Google Shape;274;p42"/>
          <p:cNvCxnSpPr/>
          <p:nvPr/>
        </p:nvCxnSpPr>
        <p:spPr>
          <a:xfrm>
            <a:off x="446484" y="858741"/>
            <a:ext cx="8250900" cy="0"/>
          </a:xfrm>
          <a:prstGeom prst="straightConnector1">
            <a:avLst/>
          </a:prstGeom>
          <a:noFill/>
          <a:ln>
            <a:noFill/>
          </a:ln>
        </p:spPr>
      </p:cxnSp>
      <p:sp>
        <p:nvSpPr>
          <p:cNvPr id="275" name="Google Shape;275;p42"/>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76" name="Google Shape;276;p42"/>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REGRESSION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(CONTINUOUS, SUPERVISED)</a:t>
            </a:r>
            <a:endParaRPr b="1" sz="2000" u="none" cap="none" strike="noStrike">
              <a:solidFill>
                <a:srgbClr val="0C0C0C"/>
              </a:solidFill>
              <a:latin typeface="Oswald"/>
              <a:ea typeface="Oswald"/>
              <a:cs typeface="Oswald"/>
              <a:sym typeface="Oswald"/>
            </a:endParaRPr>
          </a:p>
        </p:txBody>
      </p:sp>
      <p:sp>
        <p:nvSpPr>
          <p:cNvPr id="277" name="Google Shape;277;p42"/>
          <p:cNvSpPr/>
          <p:nvPr/>
        </p:nvSpPr>
        <p:spPr>
          <a:xfrm>
            <a:off x="446484" y="2046788"/>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Build a model that best fits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You’ve probably done this before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Minimize error without overfitting</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Predict a (continuous) value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Excel can do this!</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(“Add Trendline…”)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Linear regression, logistic regression…</a:t>
            </a:r>
            <a:endParaRPr i="1" sz="1800" u="none" cap="none" strike="noStrike">
              <a:solidFill>
                <a:srgbClr val="FFFFFF"/>
              </a:solidFill>
              <a:latin typeface="Georgia"/>
              <a:ea typeface="Georgia"/>
              <a:cs typeface="Georgia"/>
              <a:sym typeface="Georgia"/>
            </a:endParaRPr>
          </a:p>
          <a:p>
            <a:pPr indent="-38100" lvl="8" marL="127000" marR="0" rtl="0" algn="l">
              <a:lnSpc>
                <a:spcPct val="13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a:p>
            <a:pPr indent="-38100" lvl="8" marL="127000" marR="0" rtl="0" algn="l">
              <a:lnSpc>
                <a:spcPct val="13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figure.png" id="278" name="Google Shape;278;p42"/>
          <p:cNvPicPr preferRelativeResize="0"/>
          <p:nvPr/>
        </p:nvPicPr>
        <p:blipFill rotWithShape="1">
          <a:blip r:embed="rId3">
            <a:alphaModFix/>
          </a:blip>
          <a:srcRect b="0" l="0" r="0" t="0"/>
          <a:stretch/>
        </p:blipFill>
        <p:spPr>
          <a:xfrm>
            <a:off x="4919433" y="1421563"/>
            <a:ext cx="3778200" cy="2643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cxnSp>
        <p:nvCxnSpPr>
          <p:cNvPr id="283" name="Google Shape;283;p43"/>
          <p:cNvCxnSpPr/>
          <p:nvPr/>
        </p:nvCxnSpPr>
        <p:spPr>
          <a:xfrm>
            <a:off x="446484" y="447261"/>
            <a:ext cx="8250900" cy="0"/>
          </a:xfrm>
          <a:prstGeom prst="straightConnector1">
            <a:avLst/>
          </a:prstGeom>
          <a:noFill/>
          <a:ln>
            <a:noFill/>
          </a:ln>
        </p:spPr>
      </p:cxnSp>
      <p:cxnSp>
        <p:nvCxnSpPr>
          <p:cNvPr id="284" name="Google Shape;284;p43"/>
          <p:cNvCxnSpPr/>
          <p:nvPr/>
        </p:nvCxnSpPr>
        <p:spPr>
          <a:xfrm>
            <a:off x="446484" y="858741"/>
            <a:ext cx="8250900" cy="0"/>
          </a:xfrm>
          <a:prstGeom prst="straightConnector1">
            <a:avLst/>
          </a:prstGeom>
          <a:noFill/>
          <a:ln>
            <a:noFill/>
          </a:ln>
        </p:spPr>
      </p:cxnSp>
      <p:sp>
        <p:nvSpPr>
          <p:cNvPr id="285" name="Google Shape;285;p4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86" name="Google Shape;286;p43"/>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87" name="Google Shape;287;p43"/>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88" name="Google Shape;288;p43"/>
          <p:cNvSpPr/>
          <p:nvPr/>
        </p:nvSpPr>
        <p:spPr>
          <a:xfrm>
            <a:off x="5875875" y="2669300"/>
            <a:ext cx="1933470"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cxnSp>
        <p:nvCxnSpPr>
          <p:cNvPr id="293" name="Google Shape;293;p44"/>
          <p:cNvCxnSpPr/>
          <p:nvPr/>
        </p:nvCxnSpPr>
        <p:spPr>
          <a:xfrm>
            <a:off x="446484" y="447261"/>
            <a:ext cx="8250900" cy="0"/>
          </a:xfrm>
          <a:prstGeom prst="straightConnector1">
            <a:avLst/>
          </a:prstGeom>
          <a:noFill/>
          <a:ln>
            <a:noFill/>
          </a:ln>
        </p:spPr>
      </p:cxnSp>
      <p:cxnSp>
        <p:nvCxnSpPr>
          <p:cNvPr id="294" name="Google Shape;294;p44"/>
          <p:cNvCxnSpPr/>
          <p:nvPr/>
        </p:nvCxnSpPr>
        <p:spPr>
          <a:xfrm>
            <a:off x="446484" y="858741"/>
            <a:ext cx="8250900" cy="0"/>
          </a:xfrm>
          <a:prstGeom prst="straightConnector1">
            <a:avLst/>
          </a:prstGeom>
          <a:noFill/>
          <a:ln>
            <a:noFill/>
          </a:ln>
        </p:spPr>
      </p:cxnSp>
      <p:sp>
        <p:nvSpPr>
          <p:cNvPr id="295" name="Google Shape;295;p4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96" name="Google Shape;296;p44"/>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CLASSIFICATION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(CATEGORICAL, SUPERVISED)</a:t>
            </a:r>
            <a:endParaRPr b="1" sz="1000">
              <a:latin typeface="Oswald"/>
              <a:ea typeface="Oswald"/>
              <a:cs typeface="Oswald"/>
              <a:sym typeface="Oswald"/>
            </a:endParaRPr>
          </a:p>
        </p:txBody>
      </p:sp>
      <p:sp>
        <p:nvSpPr>
          <p:cNvPr id="297" name="Google Shape;297;p44"/>
          <p:cNvSpPr/>
          <p:nvPr/>
        </p:nvSpPr>
        <p:spPr>
          <a:xfrm>
            <a:off x="446484" y="2124664"/>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Map feature vectors to </a:t>
            </a:r>
            <a:r>
              <a:rPr i="0" lang="en-GB" sz="1800" u="sng" cap="none" strike="noStrike">
                <a:solidFill>
                  <a:srgbClr val="000000"/>
                </a:solidFill>
                <a:latin typeface="Georgia"/>
                <a:ea typeface="Georgia"/>
                <a:cs typeface="Georgia"/>
                <a:sym typeface="Georgia"/>
              </a:rPr>
              <a:t>categorical</a:t>
            </a:r>
            <a:br>
              <a:rPr i="0" lang="en-GB" sz="1800" u="sng" cap="none" strike="noStrike">
                <a:solidFill>
                  <a:srgbClr val="000000"/>
                </a:solidFill>
                <a:latin typeface="Georgia"/>
                <a:ea typeface="Georgia"/>
                <a:cs typeface="Georgia"/>
                <a:sym typeface="Georgia"/>
              </a:rPr>
            </a:br>
            <a:r>
              <a:rPr i="0" lang="en-GB" sz="1800" u="sng" cap="none" strike="noStrike">
                <a:solidFill>
                  <a:srgbClr val="000000"/>
                </a:solidFill>
                <a:latin typeface="Georgia"/>
                <a:ea typeface="Georgia"/>
                <a:cs typeface="Georgia"/>
                <a:sym typeface="Georgia"/>
              </a:rPr>
              <a:t>target classes</a:t>
            </a:r>
            <a:r>
              <a:rPr i="0" lang="en-GB" sz="1800" u="none" cap="none" strike="noStrike">
                <a:solidFill>
                  <a:srgbClr val="000000"/>
                </a:solidFill>
                <a:latin typeface="Georgia"/>
                <a:ea typeface="Georgia"/>
                <a:cs typeface="Georgia"/>
                <a:sym typeface="Georgia"/>
              </a:rPr>
              <a: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Ex: species of iris from petal/sepal</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sizes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K-Nearest Neighbors, Naïve Bayes,</a:t>
            </a:r>
            <a:br>
              <a:rPr i="1" lang="en-GB" sz="1800" u="none" cap="none" strike="noStrike">
                <a:solidFill>
                  <a:srgbClr val="000000"/>
                </a:solidFill>
                <a:latin typeface="Georgia"/>
                <a:ea typeface="Georgia"/>
                <a:cs typeface="Georgia"/>
                <a:sym typeface="Georgia"/>
              </a:rPr>
            </a:br>
            <a:r>
              <a:rPr i="1" lang="en-GB" sz="1800" u="none" cap="none" strike="noStrike">
                <a:solidFill>
                  <a:srgbClr val="000000"/>
                </a:solidFill>
                <a:latin typeface="Georgia"/>
                <a:ea typeface="Georgia"/>
                <a:cs typeface="Georgia"/>
                <a:sym typeface="Georgia"/>
              </a:rPr>
              <a:t>Random Forest… </a:t>
            </a:r>
            <a:endParaRPr i="1" sz="1800" u="none" cap="none" strike="noStrike">
              <a:solidFill>
                <a:srgbClr val="FFFFFF"/>
              </a:solidFill>
              <a:latin typeface="Georgia"/>
              <a:ea typeface="Georgia"/>
              <a:cs typeface="Georgia"/>
              <a:sym typeface="Georgia"/>
            </a:endParaRPr>
          </a:p>
        </p:txBody>
      </p:sp>
      <p:pic>
        <p:nvPicPr>
          <p:cNvPr descr="Screen Shot 2016-10-24 at 3.19.36 PM.png" id="298" name="Google Shape;298;p44"/>
          <p:cNvPicPr preferRelativeResize="0"/>
          <p:nvPr/>
        </p:nvPicPr>
        <p:blipFill rotWithShape="1">
          <a:blip r:embed="rId3">
            <a:alphaModFix/>
          </a:blip>
          <a:srcRect b="0" l="0" r="0" t="0"/>
          <a:stretch/>
        </p:blipFill>
        <p:spPr>
          <a:xfrm>
            <a:off x="4696997" y="782345"/>
            <a:ext cx="3772500" cy="1777500"/>
          </a:xfrm>
          <a:prstGeom prst="rect">
            <a:avLst/>
          </a:prstGeom>
          <a:noFill/>
          <a:ln>
            <a:noFill/>
          </a:ln>
        </p:spPr>
      </p:pic>
      <p:pic>
        <p:nvPicPr>
          <p:cNvPr descr="AAEAAQAAAAAAAAbJAAAAJGY4MDIwZDhjLTJhZWYtNDk3Yi04MzBhLWVmZjhiMTM5NTEwOA.png" id="299" name="Google Shape;299;p44"/>
          <p:cNvPicPr preferRelativeResize="0"/>
          <p:nvPr/>
        </p:nvPicPr>
        <p:blipFill rotWithShape="1">
          <a:blip r:embed="rId4">
            <a:alphaModFix/>
          </a:blip>
          <a:srcRect b="0" l="0" r="0" t="0"/>
          <a:stretch/>
        </p:blipFill>
        <p:spPr>
          <a:xfrm>
            <a:off x="4972746" y="2702937"/>
            <a:ext cx="3344100" cy="2279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cxnSp>
        <p:nvCxnSpPr>
          <p:cNvPr id="304" name="Google Shape;304;p45"/>
          <p:cNvCxnSpPr/>
          <p:nvPr/>
        </p:nvCxnSpPr>
        <p:spPr>
          <a:xfrm>
            <a:off x="446484" y="447261"/>
            <a:ext cx="8250900" cy="0"/>
          </a:xfrm>
          <a:prstGeom prst="straightConnector1">
            <a:avLst/>
          </a:prstGeom>
          <a:noFill/>
          <a:ln>
            <a:noFill/>
          </a:ln>
        </p:spPr>
      </p:cxnSp>
      <p:cxnSp>
        <p:nvCxnSpPr>
          <p:cNvPr id="305" name="Google Shape;305;p45"/>
          <p:cNvCxnSpPr/>
          <p:nvPr/>
        </p:nvCxnSpPr>
        <p:spPr>
          <a:xfrm>
            <a:off x="446484" y="858741"/>
            <a:ext cx="8250900" cy="0"/>
          </a:xfrm>
          <a:prstGeom prst="straightConnector1">
            <a:avLst/>
          </a:prstGeom>
          <a:noFill/>
          <a:ln>
            <a:noFill/>
          </a:ln>
        </p:spPr>
      </p:cxnSp>
      <p:sp>
        <p:nvSpPr>
          <p:cNvPr id="306" name="Google Shape;306;p4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07" name="Google Shape;307;p45"/>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308" name="Google Shape;308;p45"/>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309" name="Google Shape;309;p45"/>
          <p:cNvSpPr/>
          <p:nvPr/>
        </p:nvSpPr>
        <p:spPr>
          <a:xfrm>
            <a:off x="3430400" y="3187700"/>
            <a:ext cx="2217024"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cxnSp>
        <p:nvCxnSpPr>
          <p:cNvPr id="314" name="Google Shape;314;p46"/>
          <p:cNvCxnSpPr/>
          <p:nvPr/>
        </p:nvCxnSpPr>
        <p:spPr>
          <a:xfrm>
            <a:off x="446484" y="447261"/>
            <a:ext cx="8250900" cy="0"/>
          </a:xfrm>
          <a:prstGeom prst="straightConnector1">
            <a:avLst/>
          </a:prstGeom>
          <a:noFill/>
          <a:ln>
            <a:noFill/>
          </a:ln>
        </p:spPr>
      </p:cxnSp>
      <p:cxnSp>
        <p:nvCxnSpPr>
          <p:cNvPr id="315" name="Google Shape;315;p46"/>
          <p:cNvCxnSpPr/>
          <p:nvPr/>
        </p:nvCxnSpPr>
        <p:spPr>
          <a:xfrm>
            <a:off x="446484" y="858741"/>
            <a:ext cx="8250900" cy="0"/>
          </a:xfrm>
          <a:prstGeom prst="straightConnector1">
            <a:avLst/>
          </a:prstGeom>
          <a:noFill/>
          <a:ln>
            <a:noFill/>
          </a:ln>
        </p:spPr>
      </p:cxnSp>
      <p:sp>
        <p:nvSpPr>
          <p:cNvPr id="316" name="Google Shape;316;p4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17" name="Google Shape;317;p46"/>
          <p:cNvSpPr txBox="1"/>
          <p:nvPr/>
        </p:nvSpPr>
        <p:spPr>
          <a:xfrm>
            <a:off x="446484" y="958062"/>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DIMENSIONALITY REDUCTION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(CONTINUOUS, UNSUPERVISED)</a:t>
            </a:r>
            <a:endParaRPr b="1" sz="3800" u="none" cap="none" strike="noStrike">
              <a:solidFill>
                <a:srgbClr val="0C0C0C"/>
              </a:solidFill>
              <a:latin typeface="Oswald"/>
              <a:ea typeface="Oswald"/>
              <a:cs typeface="Oswald"/>
              <a:sym typeface="Oswald"/>
            </a:endParaRPr>
          </a:p>
        </p:txBody>
      </p:sp>
      <p:sp>
        <p:nvSpPr>
          <p:cNvPr id="318" name="Google Shape;318;p46"/>
          <p:cNvSpPr/>
          <p:nvPr/>
        </p:nvSpPr>
        <p:spPr>
          <a:xfrm>
            <a:off x="446484" y="1939445"/>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Every new feature adds a </a:t>
            </a:r>
            <a:r>
              <a:rPr i="0" lang="en-GB" sz="1800" u="sng" cap="none" strike="noStrike">
                <a:solidFill>
                  <a:srgbClr val="000000"/>
                </a:solidFill>
                <a:latin typeface="Georgia"/>
                <a:ea typeface="Georgia"/>
                <a:cs typeface="Georgia"/>
                <a:sym typeface="Georgia"/>
              </a:rPr>
              <a:t>dimension</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Higher dimensions harder to visualize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More computationally intensive</a:t>
            </a:r>
            <a:br>
              <a:rPr i="0" lang="en-GB" sz="1800" u="none" cap="none" strike="noStrike">
                <a:solidFill>
                  <a:srgbClr val="000000"/>
                </a:solidFill>
                <a:latin typeface="Georgia"/>
                <a:ea typeface="Georgia"/>
                <a:cs typeface="Georgia"/>
                <a:sym typeface="Georgia"/>
              </a:rPr>
            </a:b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Reduces </a:t>
            </a:r>
            <a:r>
              <a:rPr i="1" lang="en-GB" sz="1800" u="none" cap="none" strike="noStrike">
                <a:solidFill>
                  <a:srgbClr val="000000"/>
                </a:solidFill>
                <a:latin typeface="Georgia"/>
                <a:ea typeface="Georgia"/>
                <a:cs typeface="Georgia"/>
                <a:sym typeface="Georgia"/>
              </a:rPr>
              <a:t>multicolinearity</a:t>
            </a:r>
            <a:endParaRPr i="1"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In short: </a:t>
            </a:r>
            <a:r>
              <a:rPr i="0" lang="en-GB" sz="1800" u="sng" cap="none" strike="noStrike">
                <a:solidFill>
                  <a:srgbClr val="000000"/>
                </a:solidFill>
                <a:latin typeface="Georgia"/>
                <a:ea typeface="Georgia"/>
                <a:cs typeface="Georgia"/>
                <a:sym typeface="Georgia"/>
              </a:rPr>
              <a:t>collapse features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sng" cap="none" strike="noStrike">
                <a:solidFill>
                  <a:srgbClr val="000000"/>
                </a:solidFill>
                <a:latin typeface="Georgia"/>
                <a:ea typeface="Georgia"/>
                <a:cs typeface="Georgia"/>
                <a:sym typeface="Georgia"/>
              </a:rPr>
              <a:t>Correlated Ex:</a:t>
            </a:r>
            <a:r>
              <a:rPr i="0" lang="en-GB" sz="1800" u="none" cap="none" strike="noStrike">
                <a:solidFill>
                  <a:srgbClr val="000000"/>
                </a:solidFill>
                <a:latin typeface="Georgia"/>
                <a:ea typeface="Georgia"/>
                <a:cs typeface="Georgia"/>
                <a:sym typeface="Georgia"/>
              </a:rPr>
              <a:t> </a:t>
            </a:r>
            <a:r>
              <a:rPr lang="en-GB" sz="1800">
                <a:latin typeface="Georgia"/>
                <a:ea typeface="Georgia"/>
                <a:cs typeface="Georgia"/>
                <a:sym typeface="Georgia"/>
              </a:rPr>
              <a:t>Height and Weight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lang="en-GB" sz="1800" u="sng">
                <a:latin typeface="Georgia"/>
                <a:ea typeface="Georgia"/>
                <a:cs typeface="Georgia"/>
                <a:sym typeface="Georgia"/>
              </a:rPr>
              <a:t>Biomedical Research - Genes</a:t>
            </a:r>
            <a:endParaRPr sz="1000">
              <a:latin typeface="Georgia"/>
              <a:ea typeface="Georgia"/>
              <a:cs typeface="Georgia"/>
              <a:sym typeface="Georgia"/>
            </a:endParaRPr>
          </a:p>
        </p:txBody>
      </p:sp>
      <p:pic>
        <p:nvPicPr>
          <p:cNvPr descr="3D-Surface-Plot.png" id="319" name="Google Shape;319;p46"/>
          <p:cNvPicPr preferRelativeResize="0"/>
          <p:nvPr/>
        </p:nvPicPr>
        <p:blipFill rotWithShape="1">
          <a:blip r:embed="rId3">
            <a:alphaModFix/>
          </a:blip>
          <a:srcRect b="0" l="0" r="0" t="0"/>
          <a:stretch/>
        </p:blipFill>
        <p:spPr>
          <a:xfrm>
            <a:off x="6935188" y="1437557"/>
            <a:ext cx="1972500" cy="1724100"/>
          </a:xfrm>
          <a:prstGeom prst="rect">
            <a:avLst/>
          </a:prstGeom>
          <a:noFill/>
          <a:ln>
            <a:noFill/>
          </a:ln>
        </p:spPr>
      </p:pic>
      <p:pic>
        <p:nvPicPr>
          <p:cNvPr descr="xy2_ex01.png" id="320" name="Google Shape;320;p46"/>
          <p:cNvPicPr preferRelativeResize="0"/>
          <p:nvPr/>
        </p:nvPicPr>
        <p:blipFill rotWithShape="1">
          <a:blip r:embed="rId4">
            <a:alphaModFix/>
          </a:blip>
          <a:srcRect b="0" l="0" r="0" t="0"/>
          <a:stretch/>
        </p:blipFill>
        <p:spPr>
          <a:xfrm>
            <a:off x="4680826" y="1437557"/>
            <a:ext cx="1836300" cy="1725900"/>
          </a:xfrm>
          <a:prstGeom prst="rect">
            <a:avLst/>
          </a:prstGeom>
          <a:noFill/>
          <a:ln>
            <a:noFill/>
          </a:ln>
        </p:spPr>
      </p:pic>
      <p:pic>
        <p:nvPicPr>
          <p:cNvPr descr="iris.jpg" id="321" name="Google Shape;321;p46"/>
          <p:cNvPicPr preferRelativeResize="0"/>
          <p:nvPr/>
        </p:nvPicPr>
        <p:blipFill rotWithShape="1">
          <a:blip r:embed="rId5">
            <a:alphaModFix/>
          </a:blip>
          <a:srcRect b="0" l="0" r="0" t="0"/>
          <a:stretch/>
        </p:blipFill>
        <p:spPr>
          <a:xfrm>
            <a:off x="6042219" y="3328147"/>
            <a:ext cx="1812300" cy="181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cxnSp>
        <p:nvCxnSpPr>
          <p:cNvPr id="82" name="Google Shape;82;p20"/>
          <p:cNvCxnSpPr/>
          <p:nvPr/>
        </p:nvCxnSpPr>
        <p:spPr>
          <a:xfrm>
            <a:off x="446484" y="447261"/>
            <a:ext cx="8250900" cy="0"/>
          </a:xfrm>
          <a:prstGeom prst="straightConnector1">
            <a:avLst/>
          </a:prstGeom>
          <a:noFill/>
          <a:ln>
            <a:noFill/>
          </a:ln>
        </p:spPr>
      </p:cxnSp>
      <p:cxnSp>
        <p:nvCxnSpPr>
          <p:cNvPr id="83" name="Google Shape;83;p20"/>
          <p:cNvCxnSpPr/>
          <p:nvPr/>
        </p:nvCxnSpPr>
        <p:spPr>
          <a:xfrm>
            <a:off x="645034" y="823016"/>
            <a:ext cx="8250900" cy="0"/>
          </a:xfrm>
          <a:prstGeom prst="straightConnector1">
            <a:avLst/>
          </a:prstGeom>
          <a:noFill/>
          <a:ln>
            <a:noFill/>
          </a:ln>
        </p:spPr>
      </p:cxnSp>
      <p:sp>
        <p:nvSpPr>
          <p:cNvPr id="84" name="Google Shape;84;p2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a:latin typeface="Oswald"/>
                <a:ea typeface="Oswald"/>
                <a:cs typeface="Oswald"/>
                <a:sym typeface="Oswald"/>
              </a:rPr>
              <a:t>Who I Am</a:t>
            </a:r>
            <a:endParaRPr b="1" sz="2300" cap="none">
              <a:solidFill>
                <a:srgbClr val="000000"/>
              </a:solidFill>
              <a:latin typeface="Oswald"/>
              <a:ea typeface="Oswald"/>
              <a:cs typeface="Oswald"/>
              <a:sym typeface="Oswald"/>
            </a:endParaRPr>
          </a:p>
        </p:txBody>
      </p:sp>
      <p:pic>
        <p:nvPicPr>
          <p:cNvPr id="85" name="Google Shape;85;p20"/>
          <p:cNvPicPr preferRelativeResize="0"/>
          <p:nvPr/>
        </p:nvPicPr>
        <p:blipFill>
          <a:blip r:embed="rId3">
            <a:alphaModFix/>
          </a:blip>
          <a:stretch>
            <a:fillRect/>
          </a:stretch>
        </p:blipFill>
        <p:spPr>
          <a:xfrm>
            <a:off x="6570775" y="1816375"/>
            <a:ext cx="1667501" cy="1667501"/>
          </a:xfrm>
          <a:prstGeom prst="rect">
            <a:avLst/>
          </a:prstGeom>
          <a:noFill/>
          <a:ln>
            <a:noFill/>
          </a:ln>
        </p:spPr>
      </p:pic>
      <p:pic>
        <p:nvPicPr>
          <p:cNvPr id="86" name="Google Shape;86;p20"/>
          <p:cNvPicPr preferRelativeResize="0"/>
          <p:nvPr/>
        </p:nvPicPr>
        <p:blipFill>
          <a:blip r:embed="rId4">
            <a:alphaModFix/>
          </a:blip>
          <a:stretch>
            <a:fillRect/>
          </a:stretch>
        </p:blipFill>
        <p:spPr>
          <a:xfrm>
            <a:off x="3729601" y="882827"/>
            <a:ext cx="2081750" cy="1607050"/>
          </a:xfrm>
          <a:prstGeom prst="rect">
            <a:avLst/>
          </a:prstGeom>
          <a:noFill/>
          <a:ln>
            <a:noFill/>
          </a:ln>
        </p:spPr>
      </p:pic>
      <p:pic>
        <p:nvPicPr>
          <p:cNvPr id="87" name="Google Shape;87;p20"/>
          <p:cNvPicPr preferRelativeResize="0"/>
          <p:nvPr/>
        </p:nvPicPr>
        <p:blipFill>
          <a:blip r:embed="rId5">
            <a:alphaModFix/>
          </a:blip>
          <a:stretch>
            <a:fillRect/>
          </a:stretch>
        </p:blipFill>
        <p:spPr>
          <a:xfrm>
            <a:off x="3537975" y="3457310"/>
            <a:ext cx="2464998" cy="1072526"/>
          </a:xfrm>
          <a:prstGeom prst="rect">
            <a:avLst/>
          </a:prstGeom>
          <a:noFill/>
          <a:ln>
            <a:noFill/>
          </a:ln>
        </p:spPr>
      </p:pic>
      <p:pic>
        <p:nvPicPr>
          <p:cNvPr id="88" name="Google Shape;88;p20"/>
          <p:cNvPicPr preferRelativeResize="0"/>
          <p:nvPr/>
        </p:nvPicPr>
        <p:blipFill>
          <a:blip r:embed="rId6">
            <a:alphaModFix/>
          </a:blip>
          <a:stretch>
            <a:fillRect/>
          </a:stretch>
        </p:blipFill>
        <p:spPr>
          <a:xfrm>
            <a:off x="815501" y="2068425"/>
            <a:ext cx="2216001" cy="1163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cxnSp>
        <p:nvCxnSpPr>
          <p:cNvPr id="326" name="Google Shape;326;p47"/>
          <p:cNvCxnSpPr/>
          <p:nvPr/>
        </p:nvCxnSpPr>
        <p:spPr>
          <a:xfrm>
            <a:off x="446484" y="447261"/>
            <a:ext cx="8250900" cy="0"/>
          </a:xfrm>
          <a:prstGeom prst="straightConnector1">
            <a:avLst/>
          </a:prstGeom>
          <a:noFill/>
          <a:ln>
            <a:noFill/>
          </a:ln>
        </p:spPr>
      </p:cxnSp>
      <p:cxnSp>
        <p:nvCxnSpPr>
          <p:cNvPr id="327" name="Google Shape;327;p47"/>
          <p:cNvCxnSpPr/>
          <p:nvPr/>
        </p:nvCxnSpPr>
        <p:spPr>
          <a:xfrm>
            <a:off x="446484" y="858741"/>
            <a:ext cx="8250900" cy="0"/>
          </a:xfrm>
          <a:prstGeom prst="straightConnector1">
            <a:avLst/>
          </a:prstGeom>
          <a:noFill/>
          <a:ln>
            <a:noFill/>
          </a:ln>
        </p:spPr>
      </p:cxnSp>
      <p:sp>
        <p:nvSpPr>
          <p:cNvPr id="328" name="Google Shape;328;p4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29" name="Google Shape;329;p47"/>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330" name="Google Shape;330;p47"/>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331" name="Google Shape;331;p47"/>
          <p:cNvSpPr/>
          <p:nvPr/>
        </p:nvSpPr>
        <p:spPr>
          <a:xfrm>
            <a:off x="5875876" y="3165652"/>
            <a:ext cx="1753758"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pic>
        <p:nvPicPr>
          <p:cNvPr descr="plot_mean_shift.png" id="336" name="Google Shape;336;p48"/>
          <p:cNvPicPr preferRelativeResize="0"/>
          <p:nvPr/>
        </p:nvPicPr>
        <p:blipFill rotWithShape="1">
          <a:blip r:embed="rId3">
            <a:alphaModFix/>
          </a:blip>
          <a:srcRect b="0" l="0" r="0" t="0"/>
          <a:stretch/>
        </p:blipFill>
        <p:spPr>
          <a:xfrm>
            <a:off x="5029117" y="1318731"/>
            <a:ext cx="4115100" cy="3091500"/>
          </a:xfrm>
          <a:prstGeom prst="rect">
            <a:avLst/>
          </a:prstGeom>
          <a:noFill/>
          <a:ln>
            <a:noFill/>
          </a:ln>
        </p:spPr>
      </p:pic>
      <p:cxnSp>
        <p:nvCxnSpPr>
          <p:cNvPr id="337" name="Google Shape;337;p48"/>
          <p:cNvCxnSpPr/>
          <p:nvPr/>
        </p:nvCxnSpPr>
        <p:spPr>
          <a:xfrm>
            <a:off x="446484" y="447261"/>
            <a:ext cx="8250900" cy="0"/>
          </a:xfrm>
          <a:prstGeom prst="straightConnector1">
            <a:avLst/>
          </a:prstGeom>
          <a:noFill/>
          <a:ln>
            <a:noFill/>
          </a:ln>
        </p:spPr>
      </p:cxnSp>
      <p:cxnSp>
        <p:nvCxnSpPr>
          <p:cNvPr id="338" name="Google Shape;338;p48"/>
          <p:cNvCxnSpPr/>
          <p:nvPr/>
        </p:nvCxnSpPr>
        <p:spPr>
          <a:xfrm>
            <a:off x="446484" y="858741"/>
            <a:ext cx="8250900" cy="0"/>
          </a:xfrm>
          <a:prstGeom prst="straightConnector1">
            <a:avLst/>
          </a:prstGeom>
          <a:noFill/>
          <a:ln>
            <a:noFill/>
          </a:ln>
        </p:spPr>
      </p:cxnSp>
      <p:sp>
        <p:nvSpPr>
          <p:cNvPr id="339" name="Google Shape;339;p4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40" name="Google Shape;340;p48"/>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CLUSTERING</a:t>
            </a:r>
            <a:endParaRPr b="1" sz="1000">
              <a:latin typeface="Oswald"/>
              <a:ea typeface="Oswald"/>
              <a:cs typeface="Oswald"/>
              <a:sym typeface="Oswald"/>
            </a:endParaRPr>
          </a:p>
          <a:p>
            <a:pPr indent="0" lvl="0" marL="0" marR="0" rtl="0" algn="l">
              <a:lnSpc>
                <a:spcPct val="80000"/>
              </a:lnSpc>
              <a:spcBef>
                <a:spcPts val="0"/>
              </a:spcBef>
              <a:spcAft>
                <a:spcPts val="0"/>
              </a:spcAft>
              <a:buClr>
                <a:srgbClr val="FFFFFF"/>
              </a:buClr>
              <a:buFont typeface="Arial"/>
              <a:buNone/>
            </a:pPr>
            <a:r>
              <a:rPr b="1" lang="en-GB" sz="2000" u="none" cap="none" strike="noStrike">
                <a:solidFill>
                  <a:srgbClr val="0C0C0C"/>
                </a:solidFill>
                <a:latin typeface="Oswald"/>
                <a:ea typeface="Oswald"/>
                <a:cs typeface="Oswald"/>
                <a:sym typeface="Oswald"/>
              </a:rPr>
              <a:t>(CATEGORIAL,</a:t>
            </a:r>
            <a:r>
              <a:rPr b="1" lang="en-GB" sz="2000" u="none" cap="none" strike="noStrike">
                <a:solidFill>
                  <a:srgbClr val="0C0C0C"/>
                </a:solidFill>
                <a:latin typeface="Oswald"/>
                <a:ea typeface="Oswald"/>
                <a:cs typeface="Oswald"/>
                <a:sym typeface="Oswald"/>
              </a:rPr>
              <a:t> UNSUPERVISED)</a:t>
            </a:r>
            <a:endParaRPr b="1" sz="2000" u="none" cap="none" strike="noStrike">
              <a:solidFill>
                <a:srgbClr val="0C0C0C"/>
              </a:solidFill>
              <a:latin typeface="Oswald"/>
              <a:ea typeface="Oswald"/>
              <a:cs typeface="Oswald"/>
              <a:sym typeface="Oswald"/>
            </a:endParaRPr>
          </a:p>
        </p:txBody>
      </p:sp>
      <p:sp>
        <p:nvSpPr>
          <p:cNvPr id="341" name="Google Shape;341;p48"/>
          <p:cNvSpPr/>
          <p:nvPr/>
        </p:nvSpPr>
        <p:spPr>
          <a:xfrm>
            <a:off x="446484" y="2046788"/>
            <a:ext cx="48717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Similar to classification, except no labels/classes provided</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Purpose is representation – anything that helps you better understand the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Finding common threads that a human couldn’t see (harder with higher dimensions)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K-Means, Density-Based, etc.</a:t>
            </a:r>
            <a:endParaRPr sz="1000">
              <a:latin typeface="Georgia"/>
              <a:ea typeface="Georgia"/>
              <a:cs typeface="Georgia"/>
              <a:sym typeface="Georgi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cxnSp>
        <p:nvCxnSpPr>
          <p:cNvPr id="346" name="Google Shape;346;p49"/>
          <p:cNvCxnSpPr/>
          <p:nvPr/>
        </p:nvCxnSpPr>
        <p:spPr>
          <a:xfrm>
            <a:off x="446484" y="447261"/>
            <a:ext cx="8250900" cy="0"/>
          </a:xfrm>
          <a:prstGeom prst="straightConnector1">
            <a:avLst/>
          </a:prstGeom>
          <a:noFill/>
          <a:ln>
            <a:noFill/>
          </a:ln>
        </p:spPr>
      </p:cxnSp>
      <p:cxnSp>
        <p:nvCxnSpPr>
          <p:cNvPr id="347" name="Google Shape;347;p49"/>
          <p:cNvCxnSpPr/>
          <p:nvPr/>
        </p:nvCxnSpPr>
        <p:spPr>
          <a:xfrm>
            <a:off x="446484" y="858741"/>
            <a:ext cx="8250900" cy="0"/>
          </a:xfrm>
          <a:prstGeom prst="straightConnector1">
            <a:avLst/>
          </a:prstGeom>
          <a:noFill/>
          <a:ln>
            <a:noFill/>
          </a:ln>
        </p:spPr>
      </p:cxnSp>
      <p:sp>
        <p:nvSpPr>
          <p:cNvPr id="348" name="Google Shape;348;p4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49" name="Google Shape;349;p49"/>
          <p:cNvSpPr txBox="1"/>
          <p:nvPr/>
        </p:nvSpPr>
        <p:spPr>
          <a:xfrm>
            <a:off x="392906" y="1021093"/>
            <a:ext cx="86394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STOCK PRICES</a:t>
            </a:r>
            <a:endParaRPr b="1" sz="3800" u="none" cap="none" strike="noStrike">
              <a:solidFill>
                <a:srgbClr val="0C0C0C"/>
              </a:solidFill>
              <a:latin typeface="Oswald"/>
              <a:ea typeface="Oswald"/>
              <a:cs typeface="Oswald"/>
              <a:sym typeface="Oswald"/>
            </a:endParaRPr>
          </a:p>
        </p:txBody>
      </p:sp>
      <p:pic>
        <p:nvPicPr>
          <p:cNvPr descr="building-a-stock-prediction-system-with-machine-learning-using-geode-springxd-and-spark-mllib-6-638.jpg" id="350" name="Google Shape;350;p49"/>
          <p:cNvPicPr preferRelativeResize="0"/>
          <p:nvPr/>
        </p:nvPicPr>
        <p:blipFill rotWithShape="1">
          <a:blip r:embed="rId3">
            <a:alphaModFix/>
          </a:blip>
          <a:srcRect b="0" l="0" r="0" t="0"/>
          <a:stretch/>
        </p:blipFill>
        <p:spPr>
          <a:xfrm>
            <a:off x="1891669" y="1742125"/>
            <a:ext cx="5435400" cy="306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cxnSp>
        <p:nvCxnSpPr>
          <p:cNvPr id="355" name="Google Shape;355;p50"/>
          <p:cNvCxnSpPr/>
          <p:nvPr/>
        </p:nvCxnSpPr>
        <p:spPr>
          <a:xfrm>
            <a:off x="446484" y="447261"/>
            <a:ext cx="8250900" cy="0"/>
          </a:xfrm>
          <a:prstGeom prst="straightConnector1">
            <a:avLst/>
          </a:prstGeom>
          <a:noFill/>
          <a:ln>
            <a:noFill/>
          </a:ln>
        </p:spPr>
      </p:cxnSp>
      <p:cxnSp>
        <p:nvCxnSpPr>
          <p:cNvPr id="356" name="Google Shape;356;p50"/>
          <p:cNvCxnSpPr/>
          <p:nvPr/>
        </p:nvCxnSpPr>
        <p:spPr>
          <a:xfrm>
            <a:off x="446484" y="858741"/>
            <a:ext cx="8250900" cy="0"/>
          </a:xfrm>
          <a:prstGeom prst="straightConnector1">
            <a:avLst/>
          </a:prstGeom>
          <a:noFill/>
          <a:ln>
            <a:noFill/>
          </a:ln>
        </p:spPr>
      </p:cxnSp>
      <p:sp>
        <p:nvSpPr>
          <p:cNvPr id="357" name="Google Shape;357;p5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58" name="Google Shape;358;p50"/>
          <p:cNvSpPr txBox="1"/>
          <p:nvPr/>
        </p:nvSpPr>
        <p:spPr>
          <a:xfrm>
            <a:off x="446484" y="1285769"/>
            <a:ext cx="87870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MORTGAGE APPLICATION</a:t>
            </a:r>
            <a:endParaRPr b="1" sz="3800" u="none" cap="none" strike="noStrike">
              <a:solidFill>
                <a:srgbClr val="0C0C0C"/>
              </a:solidFill>
              <a:latin typeface="Oswald"/>
              <a:ea typeface="Oswald"/>
              <a:cs typeface="Oswald"/>
              <a:sym typeface="Oswald"/>
            </a:endParaRPr>
          </a:p>
        </p:txBody>
      </p:sp>
      <p:pic>
        <p:nvPicPr>
          <p:cNvPr descr="Loan-pre-approval.jpg" id="359" name="Google Shape;359;p50"/>
          <p:cNvPicPr preferRelativeResize="0"/>
          <p:nvPr/>
        </p:nvPicPr>
        <p:blipFill rotWithShape="1">
          <a:blip r:embed="rId3">
            <a:alphaModFix/>
          </a:blip>
          <a:srcRect b="0" l="0" r="0" t="0"/>
          <a:stretch/>
        </p:blipFill>
        <p:spPr>
          <a:xfrm>
            <a:off x="4333183" y="1766061"/>
            <a:ext cx="4092900" cy="3075000"/>
          </a:xfrm>
          <a:prstGeom prst="rect">
            <a:avLst/>
          </a:prstGeom>
          <a:noFill/>
          <a:ln>
            <a:noFill/>
          </a:ln>
        </p:spPr>
      </p:pic>
      <p:sp>
        <p:nvSpPr>
          <p:cNvPr id="360" name="Google Shape;360;p50"/>
          <p:cNvSpPr txBox="1"/>
          <p:nvPr/>
        </p:nvSpPr>
        <p:spPr>
          <a:xfrm>
            <a:off x="800982" y="2228428"/>
            <a:ext cx="1695000" cy="2248800"/>
          </a:xfrm>
          <a:prstGeom prst="rect">
            <a:avLst/>
          </a:prstGeom>
          <a:noFill/>
          <a:ln>
            <a:noFill/>
          </a:ln>
        </p:spPr>
        <p:txBody>
          <a:bodyPr anchorCtr="0" anchor="ctr" bIns="35750" lIns="35750" spcFirstLastPara="1" rIns="35750" wrap="square" tIns="35750">
            <a:noAutofit/>
          </a:bodyPr>
          <a:lstStyle/>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Age</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Gender</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Annual salary</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Years in job</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Current debt</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Credit score</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a:t>
            </a:r>
            <a:endParaRPr i="0" sz="1700" u="none" cap="none" strike="noStrike">
              <a:solidFill>
                <a:srgbClr val="000000"/>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cxnSp>
        <p:nvCxnSpPr>
          <p:cNvPr id="365" name="Google Shape;365;p51"/>
          <p:cNvCxnSpPr/>
          <p:nvPr/>
        </p:nvCxnSpPr>
        <p:spPr>
          <a:xfrm>
            <a:off x="446484" y="447261"/>
            <a:ext cx="8250900" cy="0"/>
          </a:xfrm>
          <a:prstGeom prst="straightConnector1">
            <a:avLst/>
          </a:prstGeom>
          <a:noFill/>
          <a:ln>
            <a:noFill/>
          </a:ln>
        </p:spPr>
      </p:cxnSp>
      <p:cxnSp>
        <p:nvCxnSpPr>
          <p:cNvPr id="366" name="Google Shape;366;p51"/>
          <p:cNvCxnSpPr/>
          <p:nvPr/>
        </p:nvCxnSpPr>
        <p:spPr>
          <a:xfrm>
            <a:off x="446484" y="858741"/>
            <a:ext cx="8250900" cy="0"/>
          </a:xfrm>
          <a:prstGeom prst="straightConnector1">
            <a:avLst/>
          </a:prstGeom>
          <a:noFill/>
          <a:ln>
            <a:noFill/>
          </a:ln>
        </p:spPr>
      </p:cxnSp>
      <p:sp>
        <p:nvSpPr>
          <p:cNvPr id="367" name="Google Shape;367;p5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68" name="Google Shape;368;p51"/>
          <p:cNvSpPr txBox="1"/>
          <p:nvPr/>
        </p:nvSpPr>
        <p:spPr>
          <a:xfrm>
            <a:off x="446484" y="1289447"/>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CUSTOMER SEG</a:t>
            </a:r>
            <a:endParaRPr b="1" sz="3800" u="none" cap="none" strike="noStrike">
              <a:solidFill>
                <a:srgbClr val="0C0C0C"/>
              </a:solidFill>
              <a:latin typeface="Oswald"/>
              <a:ea typeface="Oswald"/>
              <a:cs typeface="Oswald"/>
              <a:sym typeface="Oswald"/>
            </a:endParaRPr>
          </a:p>
        </p:txBody>
      </p:sp>
      <p:pic>
        <p:nvPicPr>
          <p:cNvPr descr="201401_PredictiveAnalytics_Clustering1.png" id="369" name="Google Shape;369;p51"/>
          <p:cNvPicPr preferRelativeResize="0"/>
          <p:nvPr/>
        </p:nvPicPr>
        <p:blipFill rotWithShape="1">
          <a:blip r:embed="rId3">
            <a:alphaModFix/>
          </a:blip>
          <a:srcRect b="0" l="0" r="0" t="0"/>
          <a:stretch/>
        </p:blipFill>
        <p:spPr>
          <a:xfrm>
            <a:off x="1470656" y="1949719"/>
            <a:ext cx="6275400" cy="2698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cxnSp>
        <p:nvCxnSpPr>
          <p:cNvPr id="374" name="Google Shape;374;p52"/>
          <p:cNvCxnSpPr/>
          <p:nvPr/>
        </p:nvCxnSpPr>
        <p:spPr>
          <a:xfrm>
            <a:off x="446484" y="447261"/>
            <a:ext cx="8250900" cy="0"/>
          </a:xfrm>
          <a:prstGeom prst="straightConnector1">
            <a:avLst/>
          </a:prstGeom>
          <a:noFill/>
          <a:ln>
            <a:noFill/>
          </a:ln>
        </p:spPr>
      </p:cxnSp>
      <p:cxnSp>
        <p:nvCxnSpPr>
          <p:cNvPr id="375" name="Google Shape;375;p52"/>
          <p:cNvCxnSpPr/>
          <p:nvPr/>
        </p:nvCxnSpPr>
        <p:spPr>
          <a:xfrm>
            <a:off x="446484" y="858741"/>
            <a:ext cx="8250900" cy="0"/>
          </a:xfrm>
          <a:prstGeom prst="straightConnector1">
            <a:avLst/>
          </a:prstGeom>
          <a:noFill/>
          <a:ln>
            <a:noFill/>
          </a:ln>
        </p:spPr>
      </p:cxnSp>
      <p:sp>
        <p:nvSpPr>
          <p:cNvPr id="376" name="Google Shape;376;p52"/>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77" name="Google Shape;377;p52"/>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OCR</a:t>
            </a:r>
            <a:endParaRPr b="1" sz="3800" u="none" cap="none" strike="noStrike">
              <a:solidFill>
                <a:srgbClr val="0C0C0C"/>
              </a:solidFill>
              <a:latin typeface="Oswald"/>
              <a:ea typeface="Oswald"/>
              <a:cs typeface="Oswald"/>
              <a:sym typeface="Oswald"/>
            </a:endParaRPr>
          </a:p>
        </p:txBody>
      </p:sp>
      <p:pic>
        <p:nvPicPr>
          <p:cNvPr descr="Screen Shot 2016-10-24 at 1.51.47 PM.png" id="378" name="Google Shape;378;p52"/>
          <p:cNvPicPr preferRelativeResize="0"/>
          <p:nvPr/>
        </p:nvPicPr>
        <p:blipFill rotWithShape="1">
          <a:blip r:embed="rId3">
            <a:alphaModFix/>
          </a:blip>
          <a:srcRect b="0" l="0" r="0" t="0"/>
          <a:stretch/>
        </p:blipFill>
        <p:spPr>
          <a:xfrm>
            <a:off x="1405001" y="1778180"/>
            <a:ext cx="6132300" cy="3126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cxnSp>
        <p:nvCxnSpPr>
          <p:cNvPr id="383" name="Google Shape;383;p53"/>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384" name="Google Shape;384;p53"/>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385" name="Google Shape;385;p53"/>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cap="none">
                <a:solidFill>
                  <a:schemeClr val="lt1"/>
                </a:solidFill>
                <a:latin typeface="Oswald"/>
                <a:ea typeface="Oswald"/>
                <a:cs typeface="Oswald"/>
                <a:sym typeface="Oswald"/>
              </a:rPr>
              <a:t>DATA SCIENCE</a:t>
            </a:r>
            <a:r>
              <a:rPr b="1" lang="en-GB" sz="6800">
                <a:solidFill>
                  <a:schemeClr val="lt1"/>
                </a:solidFill>
                <a:latin typeface="Oswald"/>
                <a:ea typeface="Oswald"/>
                <a:cs typeface="Oswald"/>
                <a:sym typeface="Oswald"/>
              </a:rPr>
              <a:t> WORKFLOW</a:t>
            </a:r>
            <a:endParaRPr b="1" sz="6800">
              <a:solidFill>
                <a:schemeClr val="lt1"/>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pic>
        <p:nvPicPr>
          <p:cNvPr id="390" name="Google Shape;390;p54"/>
          <p:cNvPicPr preferRelativeResize="0"/>
          <p:nvPr/>
        </p:nvPicPr>
        <p:blipFill rotWithShape="1">
          <a:blip r:embed="rId3">
            <a:alphaModFix/>
          </a:blip>
          <a:srcRect b="0" l="0" r="0" t="8256"/>
          <a:stretch/>
        </p:blipFill>
        <p:spPr>
          <a:xfrm>
            <a:off x="1345675" y="639750"/>
            <a:ext cx="6486147" cy="4210477"/>
          </a:xfrm>
          <a:prstGeom prst="rect">
            <a:avLst/>
          </a:prstGeom>
          <a:noFill/>
          <a:ln>
            <a:noFill/>
          </a:ln>
        </p:spPr>
      </p:pic>
      <p:sp>
        <p:nvSpPr>
          <p:cNvPr id="391" name="Google Shape;391;p54"/>
          <p:cNvSpPr/>
          <p:nvPr/>
        </p:nvSpPr>
        <p:spPr>
          <a:xfrm>
            <a:off x="435434" y="2540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DATA SCIENCE </a:t>
            </a:r>
            <a:r>
              <a:rPr b="1" lang="en-GB" sz="2000">
                <a:latin typeface="Oswald"/>
                <a:ea typeface="Oswald"/>
                <a:cs typeface="Oswald"/>
                <a:sym typeface="Oswald"/>
              </a:rPr>
              <a:t>WORKFLOW</a:t>
            </a:r>
            <a:endParaRPr b="1" sz="2000" cap="none">
              <a:solidFill>
                <a:srgbClr val="000000"/>
              </a:solidFill>
              <a:latin typeface="Oswald"/>
              <a:ea typeface="Oswald"/>
              <a:cs typeface="Oswald"/>
              <a:sym typeface="Oswald"/>
            </a:endParaRPr>
          </a:p>
        </p:txBody>
      </p:sp>
      <p:sp>
        <p:nvSpPr>
          <p:cNvPr id="392" name="Google Shape;392;p54"/>
          <p:cNvSpPr txBox="1"/>
          <p:nvPr/>
        </p:nvSpPr>
        <p:spPr>
          <a:xfrm>
            <a:off x="3264925" y="4831200"/>
            <a:ext cx="54294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t>Image: https://docs.microsoft.com/en-us/azure/machine-learning/team-data-science-process/overview</a:t>
            </a:r>
            <a:endParaRPr sz="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5"/>
          <p:cNvSpPr/>
          <p:nvPr/>
        </p:nvSpPr>
        <p:spPr>
          <a:xfrm>
            <a:off x="435434" y="2540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DATA SCIENCE </a:t>
            </a:r>
            <a:r>
              <a:rPr b="1" lang="en-GB" sz="2000">
                <a:latin typeface="Oswald"/>
                <a:ea typeface="Oswald"/>
                <a:cs typeface="Oswald"/>
                <a:sym typeface="Oswald"/>
              </a:rPr>
              <a:t>REALITY</a:t>
            </a:r>
            <a:endParaRPr b="1" sz="2000" cap="none">
              <a:solidFill>
                <a:srgbClr val="000000"/>
              </a:solidFill>
              <a:latin typeface="Oswald"/>
              <a:ea typeface="Oswald"/>
              <a:cs typeface="Oswald"/>
              <a:sym typeface="Oswald"/>
            </a:endParaRPr>
          </a:p>
        </p:txBody>
      </p:sp>
      <p:pic>
        <p:nvPicPr>
          <p:cNvPr id="398" name="Google Shape;398;p55"/>
          <p:cNvPicPr preferRelativeResize="0"/>
          <p:nvPr/>
        </p:nvPicPr>
        <p:blipFill rotWithShape="1">
          <a:blip r:embed="rId3">
            <a:alphaModFix/>
          </a:blip>
          <a:srcRect b="12757" l="4877" r="4796" t="24242"/>
          <a:stretch/>
        </p:blipFill>
        <p:spPr>
          <a:xfrm>
            <a:off x="707700" y="1285875"/>
            <a:ext cx="7479024" cy="28723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cxnSp>
        <p:nvCxnSpPr>
          <p:cNvPr id="403" name="Google Shape;403;p56"/>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404" name="Google Shape;404;p5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405" name="Google Shape;405;p56"/>
          <p:cNvSpPr/>
          <p:nvPr/>
        </p:nvSpPr>
        <p:spPr>
          <a:xfrm>
            <a:off x="446475" y="1163750"/>
            <a:ext cx="8250900" cy="2935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PRACTICAL </a:t>
            </a:r>
            <a:r>
              <a:rPr b="1" lang="en-GB" sz="6800" cap="none">
                <a:solidFill>
                  <a:schemeClr val="lt1"/>
                </a:solidFill>
                <a:latin typeface="Oswald"/>
                <a:ea typeface="Oswald"/>
                <a:cs typeface="Oswald"/>
                <a:sym typeface="Oswald"/>
              </a:rPr>
              <a:t>DATA SCIENCE</a:t>
            </a:r>
            <a:endParaRPr b="1" sz="6800">
              <a:solidFill>
                <a:schemeClr val="lt1"/>
              </a:solidFill>
              <a:latin typeface="Oswald"/>
              <a:ea typeface="Oswald"/>
              <a:cs typeface="Oswald"/>
              <a:sym typeface="Oswald"/>
            </a:endParaRPr>
          </a:p>
          <a:p>
            <a:pPr indent="0" lvl="0" marL="0" marR="0" rtl="0" algn="l">
              <a:lnSpc>
                <a:spcPct val="70000"/>
              </a:lnSpc>
              <a:spcBef>
                <a:spcPts val="0"/>
              </a:spcBef>
              <a:spcAft>
                <a:spcPts val="0"/>
              </a:spcAft>
              <a:buNone/>
            </a:pPr>
            <a:r>
              <a:t/>
            </a:r>
            <a:endParaRPr b="1" sz="1800">
              <a:solidFill>
                <a:schemeClr val="lt1"/>
              </a:solidFill>
              <a:latin typeface="Oswald"/>
              <a:ea typeface="Oswald"/>
              <a:cs typeface="Oswald"/>
              <a:sym typeface="Oswald"/>
            </a:endParaRPr>
          </a:p>
          <a:p>
            <a:pPr indent="0" lvl="0" marL="0" marR="0" rtl="0" algn="l">
              <a:lnSpc>
                <a:spcPct val="70000"/>
              </a:lnSpc>
              <a:spcBef>
                <a:spcPts val="0"/>
              </a:spcBef>
              <a:spcAft>
                <a:spcPts val="0"/>
              </a:spcAft>
              <a:buNone/>
            </a:pPr>
            <a:r>
              <a:rPr b="1" lang="en-GB" sz="1800" u="sng">
                <a:solidFill>
                  <a:schemeClr val="hlink"/>
                </a:solidFill>
                <a:latin typeface="Oswald"/>
                <a:ea typeface="Oswald"/>
                <a:cs typeface="Oswald"/>
                <a:sym typeface="Oswald"/>
                <a:hlinkClick r:id="rId3"/>
              </a:rPr>
              <a:t>https://github.com/n-russo/DataScienceIntro</a:t>
            </a:r>
            <a:endParaRPr b="1" sz="1800">
              <a:solidFill>
                <a:schemeClr val="lt1"/>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cxnSp>
        <p:nvCxnSpPr>
          <p:cNvPr id="93" name="Google Shape;93;p21"/>
          <p:cNvCxnSpPr/>
          <p:nvPr/>
        </p:nvCxnSpPr>
        <p:spPr>
          <a:xfrm>
            <a:off x="446484" y="447261"/>
            <a:ext cx="8250900" cy="0"/>
          </a:xfrm>
          <a:prstGeom prst="straightConnector1">
            <a:avLst/>
          </a:prstGeom>
          <a:noFill/>
          <a:ln>
            <a:noFill/>
          </a:ln>
        </p:spPr>
      </p:cxnSp>
      <p:cxnSp>
        <p:nvCxnSpPr>
          <p:cNvPr id="94" name="Google Shape;94;p21"/>
          <p:cNvCxnSpPr/>
          <p:nvPr/>
        </p:nvCxnSpPr>
        <p:spPr>
          <a:xfrm>
            <a:off x="446484" y="858741"/>
            <a:ext cx="8250900" cy="0"/>
          </a:xfrm>
          <a:prstGeom prst="straightConnector1">
            <a:avLst/>
          </a:prstGeom>
          <a:noFill/>
          <a:ln>
            <a:noFill/>
          </a:ln>
        </p:spPr>
      </p:cxnSp>
      <p:sp>
        <p:nvSpPr>
          <p:cNvPr id="95" name="Google Shape;95;p2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INTRODUCTION TO DATA SCIENCE</a:t>
            </a:r>
            <a:endParaRPr b="1" sz="2300" cap="none">
              <a:solidFill>
                <a:srgbClr val="000000"/>
              </a:solidFill>
              <a:latin typeface="Oswald"/>
              <a:ea typeface="Oswald"/>
              <a:cs typeface="Oswald"/>
              <a:sym typeface="Oswald"/>
            </a:endParaRPr>
          </a:p>
        </p:txBody>
      </p:sp>
      <p:sp>
        <p:nvSpPr>
          <p:cNvPr id="96" name="Google Shape;96;p21"/>
          <p:cNvSpPr/>
          <p:nvPr/>
        </p:nvSpPr>
        <p:spPr>
          <a:xfrm>
            <a:off x="446484" y="1730705"/>
            <a:ext cx="7860900" cy="29529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Georgia"/>
              <a:buChar char="‣"/>
            </a:pPr>
            <a:r>
              <a:rPr lang="en-GB" sz="1800">
                <a:latin typeface="Georgia"/>
                <a:ea typeface="Georgia"/>
                <a:cs typeface="Georgia"/>
                <a:sym typeface="Georgia"/>
              </a:rPr>
              <a:t>Introduction</a:t>
            </a:r>
            <a:endParaRPr sz="1800">
              <a:latin typeface="Georgia"/>
              <a:ea typeface="Georgia"/>
              <a:cs typeface="Georgia"/>
              <a:sym typeface="Georgia"/>
            </a:endParaRPr>
          </a:p>
          <a:p>
            <a:pPr indent="-133350" lvl="1" marL="127000" marR="0" rtl="0" algn="l">
              <a:lnSpc>
                <a:spcPct val="11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What Is Data Science?</a:t>
            </a:r>
            <a:endParaRPr sz="10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How Is Data Science Used?</a:t>
            </a:r>
            <a:endParaRPr sz="10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Data Science Workflow</a:t>
            </a:r>
            <a:endParaRPr i="0" sz="1800" u="none" cap="none" strike="noStrike">
              <a:solidFill>
                <a:srgbClr val="000000"/>
              </a:solidFill>
              <a:latin typeface="Georgia"/>
              <a:ea typeface="Georgia"/>
              <a:cs typeface="Georgia"/>
              <a:sym typeface="Georgia"/>
            </a:endParaRPr>
          </a:p>
          <a:p>
            <a:pPr indent="-152400" lvl="1" marL="127000" marR="0" rtl="0" algn="l">
              <a:lnSpc>
                <a:spcPct val="110000"/>
              </a:lnSpc>
              <a:spcBef>
                <a:spcPts val="300"/>
              </a:spcBef>
              <a:spcAft>
                <a:spcPts val="0"/>
              </a:spcAft>
              <a:buClr>
                <a:srgbClr val="000000"/>
              </a:buClr>
              <a:buSzPts val="1800"/>
              <a:buFont typeface="Georgia"/>
              <a:buChar char="‣"/>
            </a:pPr>
            <a:r>
              <a:rPr lang="en-GB" sz="1800">
                <a:latin typeface="Georgia"/>
                <a:ea typeface="Georgia"/>
                <a:cs typeface="Georgia"/>
                <a:sym typeface="Georgia"/>
              </a:rPr>
              <a:t>Practical Data Science</a:t>
            </a:r>
            <a:endParaRPr sz="18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Questions and Next Steps</a:t>
            </a:r>
            <a:endParaRPr i="0" sz="1800" u="none" cap="none" strike="noStrike">
              <a:solidFill>
                <a:srgbClr val="FFFFFF"/>
              </a:solidFill>
              <a:latin typeface="Georgia"/>
              <a:ea typeface="Georgia"/>
              <a:cs typeface="Georgia"/>
              <a:sym typeface="Georgia"/>
            </a:endParaRPr>
          </a:p>
        </p:txBody>
      </p:sp>
      <p:sp>
        <p:nvSpPr>
          <p:cNvPr id="97" name="Google Shape;97;p21"/>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AGENDA</a:t>
            </a:r>
            <a:endParaRPr b="1" sz="3800" u="none" cap="none" strike="noStrike">
              <a:solidFill>
                <a:srgbClr val="0C0C0C"/>
              </a:solidFill>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cxnSp>
        <p:nvCxnSpPr>
          <p:cNvPr id="410" name="Google Shape;410;p57"/>
          <p:cNvCxnSpPr/>
          <p:nvPr/>
        </p:nvCxnSpPr>
        <p:spPr>
          <a:xfrm>
            <a:off x="446484" y="447261"/>
            <a:ext cx="8250900" cy="0"/>
          </a:xfrm>
          <a:prstGeom prst="straightConnector1">
            <a:avLst/>
          </a:prstGeom>
          <a:noFill/>
          <a:ln>
            <a:noFill/>
          </a:ln>
        </p:spPr>
      </p:cxnSp>
      <p:cxnSp>
        <p:nvCxnSpPr>
          <p:cNvPr id="411" name="Google Shape;411;p57"/>
          <p:cNvCxnSpPr/>
          <p:nvPr/>
        </p:nvCxnSpPr>
        <p:spPr>
          <a:xfrm>
            <a:off x="446484" y="858741"/>
            <a:ext cx="8250900" cy="0"/>
          </a:xfrm>
          <a:prstGeom prst="straightConnector1">
            <a:avLst/>
          </a:prstGeom>
          <a:noFill/>
          <a:ln>
            <a:noFill/>
          </a:ln>
        </p:spPr>
      </p:cxnSp>
      <p:sp>
        <p:nvSpPr>
          <p:cNvPr id="412" name="Google Shape;412;p5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Please share your feedback</a:t>
            </a:r>
            <a:endParaRPr b="1" sz="2000" cap="none">
              <a:solidFill>
                <a:srgbClr val="000000"/>
              </a:solidFill>
              <a:latin typeface="Oswald"/>
              <a:ea typeface="Oswald"/>
              <a:cs typeface="Oswald"/>
              <a:sym typeface="Oswald"/>
            </a:endParaRPr>
          </a:p>
        </p:txBody>
      </p:sp>
      <p:sp>
        <p:nvSpPr>
          <p:cNvPr id="413" name="Google Shape;413;p57"/>
          <p:cNvSpPr txBox="1"/>
          <p:nvPr/>
        </p:nvSpPr>
        <p:spPr>
          <a:xfrm>
            <a:off x="446484" y="2291770"/>
            <a:ext cx="8250900" cy="560100"/>
          </a:xfrm>
          <a:prstGeom prst="rect">
            <a:avLst/>
          </a:prstGeom>
          <a:noFill/>
          <a:ln>
            <a:noFill/>
          </a:ln>
        </p:spPr>
        <p:txBody>
          <a:bodyPr anchorCtr="0" anchor="ctr" bIns="35750" lIns="35750" spcFirstLastPara="1" rIns="35750" wrap="square" tIns="35750">
            <a:noAutofit/>
          </a:bodyPr>
          <a:lstStyle/>
          <a:p>
            <a:pPr indent="0" lvl="0" marL="0" marR="0" rtl="0" algn="ctr">
              <a:lnSpc>
                <a:spcPct val="80000"/>
              </a:lnSpc>
              <a:spcBef>
                <a:spcPts val="0"/>
              </a:spcBef>
              <a:spcAft>
                <a:spcPts val="0"/>
              </a:spcAft>
              <a:buClr>
                <a:srgbClr val="FFFFFF"/>
              </a:buClr>
              <a:buFont typeface="Arial"/>
              <a:buNone/>
            </a:pPr>
            <a:r>
              <a:rPr lang="en-GB" sz="4200" u="sng">
                <a:solidFill>
                  <a:schemeClr val="hlink"/>
                </a:solidFill>
                <a:latin typeface="Georgia"/>
                <a:ea typeface="Georgia"/>
                <a:cs typeface="Georgia"/>
                <a:sym typeface="Georgia"/>
                <a:hlinkClick r:id="rId3"/>
              </a:rPr>
              <a:t>ga.co/survey</a:t>
            </a:r>
            <a:endParaRPr sz="4200" u="none" cap="none" strike="noStrike">
              <a:solidFill>
                <a:srgbClr val="0C0C0C"/>
              </a:solidFill>
              <a:latin typeface="Georgia"/>
              <a:ea typeface="Georgia"/>
              <a:cs typeface="Georgia"/>
              <a:sym typeface="Georgia"/>
            </a:endParaRPr>
          </a:p>
        </p:txBody>
      </p:sp>
      <p:sp>
        <p:nvSpPr>
          <p:cNvPr id="414" name="Google Shape;414;p57"/>
          <p:cNvSpPr/>
          <p:nvPr/>
        </p:nvSpPr>
        <p:spPr>
          <a:xfrm>
            <a:off x="1857340" y="4171113"/>
            <a:ext cx="5429400" cy="3042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lang="en-GB" sz="2000">
                <a:latin typeface="Oswald"/>
                <a:ea typeface="Oswald"/>
                <a:cs typeface="Oswald"/>
                <a:sym typeface="Oswald"/>
              </a:rPr>
              <a:t>Mobile &amp; Laptop Friendly</a:t>
            </a:r>
            <a:endParaRPr b="1" sz="2000">
              <a:latin typeface="Oswald"/>
              <a:ea typeface="Oswald"/>
              <a:cs typeface="Oswald"/>
              <a:sym typeface="Oswald"/>
            </a:endParaRPr>
          </a:p>
          <a:p>
            <a:pPr indent="0" lvl="0" marL="0" marR="0" rtl="0" algn="ctr">
              <a:lnSpc>
                <a:spcPct val="114285"/>
              </a:lnSpc>
              <a:spcBef>
                <a:spcPts val="0"/>
              </a:spcBef>
              <a:spcAft>
                <a:spcPts val="0"/>
              </a:spcAft>
              <a:buNone/>
            </a:pPr>
            <a:r>
              <a:t/>
            </a:r>
            <a:endParaRPr b="1" sz="2000">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cxnSp>
        <p:nvCxnSpPr>
          <p:cNvPr id="419" name="Google Shape;419;p58"/>
          <p:cNvCxnSpPr/>
          <p:nvPr/>
        </p:nvCxnSpPr>
        <p:spPr>
          <a:xfrm>
            <a:off x="446484" y="447261"/>
            <a:ext cx="8250900" cy="0"/>
          </a:xfrm>
          <a:prstGeom prst="straightConnector1">
            <a:avLst/>
          </a:prstGeom>
          <a:noFill/>
          <a:ln>
            <a:noFill/>
          </a:ln>
        </p:spPr>
      </p:cxnSp>
      <p:cxnSp>
        <p:nvCxnSpPr>
          <p:cNvPr id="420" name="Google Shape;420;p58"/>
          <p:cNvCxnSpPr/>
          <p:nvPr/>
        </p:nvCxnSpPr>
        <p:spPr>
          <a:xfrm>
            <a:off x="446484" y="858741"/>
            <a:ext cx="8250900" cy="0"/>
          </a:xfrm>
          <a:prstGeom prst="straightConnector1">
            <a:avLst/>
          </a:prstGeom>
          <a:noFill/>
          <a:ln>
            <a:noFill/>
          </a:ln>
        </p:spPr>
      </p:cxnSp>
      <p:sp>
        <p:nvSpPr>
          <p:cNvPr id="421" name="Google Shape;421;p5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INTRODUCTION TO DATA SCIENCE</a:t>
            </a:r>
            <a:endParaRPr b="1" sz="2000" cap="none">
              <a:solidFill>
                <a:srgbClr val="000000"/>
              </a:solidFill>
              <a:latin typeface="Oswald"/>
              <a:ea typeface="Oswald"/>
              <a:cs typeface="Oswald"/>
              <a:sym typeface="Oswald"/>
            </a:endParaRPr>
          </a:p>
        </p:txBody>
      </p:sp>
      <p:sp>
        <p:nvSpPr>
          <p:cNvPr id="422" name="Google Shape;422;p58"/>
          <p:cNvSpPr/>
          <p:nvPr/>
        </p:nvSpPr>
        <p:spPr>
          <a:xfrm>
            <a:off x="446484" y="1969958"/>
            <a:ext cx="7860900" cy="2713800"/>
          </a:xfrm>
          <a:prstGeom prst="rect">
            <a:avLst/>
          </a:prstGeom>
          <a:noFill/>
          <a:ln>
            <a:noFill/>
          </a:ln>
        </p:spPr>
        <p:txBody>
          <a:bodyPr anchorCtr="0" anchor="t" bIns="0" lIns="0" spcFirstLastPara="1" rIns="0" wrap="square" tIns="0">
            <a:noAutofit/>
          </a:bodyPr>
          <a:lstStyle/>
          <a:p>
            <a:pPr indent="-133350" lvl="1" marL="127000" rtl="0" algn="l">
              <a:lnSpc>
                <a:spcPct val="110000"/>
              </a:lnSpc>
              <a:spcBef>
                <a:spcPts val="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What Is Data Science?</a:t>
            </a:r>
            <a:endParaRPr sz="10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How Is Data Science Used?</a:t>
            </a:r>
            <a:endParaRPr sz="10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Data Science Workflow</a:t>
            </a:r>
            <a:endParaRPr sz="1800">
              <a:solidFill>
                <a:schemeClr val="dk1"/>
              </a:solidFill>
              <a:latin typeface="Georgia"/>
              <a:ea typeface="Georgia"/>
              <a:cs typeface="Georgia"/>
              <a:sym typeface="Georgia"/>
            </a:endParaRPr>
          </a:p>
          <a:p>
            <a:pPr indent="-152400" lvl="1" marL="127000" rtl="0" algn="l">
              <a:lnSpc>
                <a:spcPct val="110000"/>
              </a:lnSpc>
              <a:spcBef>
                <a:spcPts val="300"/>
              </a:spcBef>
              <a:spcAft>
                <a:spcPts val="0"/>
              </a:spcAft>
              <a:buClr>
                <a:schemeClr val="dk1"/>
              </a:buClr>
              <a:buSzPts val="1800"/>
              <a:buFont typeface="Georgia"/>
              <a:buChar char="‣"/>
            </a:pPr>
            <a:r>
              <a:rPr lang="en-GB" sz="1800">
                <a:solidFill>
                  <a:schemeClr val="dk1"/>
                </a:solidFill>
                <a:latin typeface="Georgia"/>
                <a:ea typeface="Georgia"/>
                <a:cs typeface="Georgia"/>
                <a:sym typeface="Georgia"/>
              </a:rPr>
              <a:t>Practical Data Science</a:t>
            </a:r>
            <a:endParaRPr sz="18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Questions and Next Steps</a:t>
            </a:r>
            <a:endParaRPr sz="1800">
              <a:latin typeface="Georgia"/>
              <a:ea typeface="Georgia"/>
              <a:cs typeface="Georgia"/>
              <a:sym typeface="Georgia"/>
            </a:endParaRPr>
          </a:p>
        </p:txBody>
      </p:sp>
      <p:sp>
        <p:nvSpPr>
          <p:cNvPr id="423" name="Google Shape;423;p58"/>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WRAP-UP</a:t>
            </a:r>
            <a:endParaRPr b="1" sz="3800" u="none" cap="none" strike="noStrike">
              <a:solidFill>
                <a:srgbClr val="0C0C0C"/>
              </a:solidFill>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59"/>
          <p:cNvSpPr/>
          <p:nvPr/>
        </p:nvSpPr>
        <p:spPr>
          <a:xfrm>
            <a:off x="446484" y="1028700"/>
            <a:ext cx="8250900" cy="6909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Q&amp;A</a:t>
            </a:r>
            <a:endParaRPr b="1" sz="1000">
              <a:latin typeface="Oswald"/>
              <a:ea typeface="Oswald"/>
              <a:cs typeface="Oswald"/>
              <a:sym typeface="Oswald"/>
            </a:endParaRPr>
          </a:p>
        </p:txBody>
      </p:sp>
      <p:cxnSp>
        <p:nvCxnSpPr>
          <p:cNvPr id="429" name="Google Shape;429;p59"/>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430" name="Google Shape;430;p59"/>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431" name="Google Shape;431;p5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FFFFFF"/>
                </a:solidFill>
                <a:latin typeface="Oswald"/>
                <a:ea typeface="Oswald"/>
                <a:cs typeface="Oswald"/>
                <a:sym typeface="Oswald"/>
              </a:rPr>
              <a:t>INTRODUCTION TO DATA SCIENCE</a:t>
            </a:r>
            <a:endParaRPr b="1" sz="2000" cap="none">
              <a:solidFill>
                <a:srgbClr val="FFFFFF"/>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cxnSp>
        <p:nvCxnSpPr>
          <p:cNvPr id="102" name="Google Shape;102;p22"/>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03" name="Google Shape;103;p22"/>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04" name="Google Shape;104;p22"/>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WHY LEARN </a:t>
            </a:r>
            <a:r>
              <a:rPr b="1" lang="en-GB" sz="6800" cap="none">
                <a:solidFill>
                  <a:schemeClr val="lt1"/>
                </a:solidFill>
                <a:latin typeface="Oswald"/>
                <a:ea typeface="Oswald"/>
                <a:cs typeface="Oswald"/>
                <a:sym typeface="Oswald"/>
              </a:rPr>
              <a:t>DATA SCIENCE?</a:t>
            </a:r>
            <a:endParaRPr b="1" sz="6800">
              <a:solidFill>
                <a:schemeClr val="lt1"/>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cxnSp>
        <p:nvCxnSpPr>
          <p:cNvPr id="109" name="Google Shape;109;p23"/>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10" name="Google Shape;110;p23"/>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11" name="Google Shape;111;p23"/>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WHAT IS DATA</a:t>
            </a:r>
            <a:r>
              <a:rPr b="1" lang="en-GB" sz="6800" cap="none">
                <a:solidFill>
                  <a:schemeClr val="lt1"/>
                </a:solidFill>
                <a:latin typeface="Oswald"/>
                <a:ea typeface="Oswald"/>
                <a:cs typeface="Oswald"/>
                <a:sym typeface="Oswald"/>
              </a:rPr>
              <a:t> SCIENCE?</a:t>
            </a:r>
            <a:endParaRPr b="1" sz="6800">
              <a:solidFill>
                <a:schemeClr val="lt1"/>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cxnSp>
        <p:nvCxnSpPr>
          <p:cNvPr id="116" name="Google Shape;116;p24"/>
          <p:cNvCxnSpPr/>
          <p:nvPr/>
        </p:nvCxnSpPr>
        <p:spPr>
          <a:xfrm>
            <a:off x="446484" y="447261"/>
            <a:ext cx="8250900" cy="0"/>
          </a:xfrm>
          <a:prstGeom prst="straightConnector1">
            <a:avLst/>
          </a:prstGeom>
          <a:noFill/>
          <a:ln>
            <a:noFill/>
          </a:ln>
        </p:spPr>
      </p:cxnSp>
      <p:cxnSp>
        <p:nvCxnSpPr>
          <p:cNvPr id="117" name="Google Shape;117;p24"/>
          <p:cNvCxnSpPr/>
          <p:nvPr/>
        </p:nvCxnSpPr>
        <p:spPr>
          <a:xfrm>
            <a:off x="446484" y="858741"/>
            <a:ext cx="8250900" cy="0"/>
          </a:xfrm>
          <a:prstGeom prst="straightConnector1">
            <a:avLst/>
          </a:prstGeom>
          <a:noFill/>
          <a:ln>
            <a:noFill/>
          </a:ln>
        </p:spPr>
      </p:cxnSp>
      <p:sp>
        <p:nvSpPr>
          <p:cNvPr id="118" name="Google Shape;118;p2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pic>
        <p:nvPicPr>
          <p:cNvPr id="119" name="Google Shape;119;p24" title="Chart"/>
          <p:cNvPicPr preferRelativeResize="0"/>
          <p:nvPr/>
        </p:nvPicPr>
        <p:blipFill>
          <a:blip r:embed="rId3">
            <a:alphaModFix/>
          </a:blip>
          <a:stretch>
            <a:fillRect/>
          </a:stretch>
        </p:blipFill>
        <p:spPr>
          <a:xfrm>
            <a:off x="446475" y="997475"/>
            <a:ext cx="7561426" cy="388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cxnSp>
        <p:nvCxnSpPr>
          <p:cNvPr id="124" name="Google Shape;124;p25"/>
          <p:cNvCxnSpPr/>
          <p:nvPr/>
        </p:nvCxnSpPr>
        <p:spPr>
          <a:xfrm>
            <a:off x="446484" y="447261"/>
            <a:ext cx="8250900" cy="0"/>
          </a:xfrm>
          <a:prstGeom prst="straightConnector1">
            <a:avLst/>
          </a:prstGeom>
          <a:noFill/>
          <a:ln>
            <a:noFill/>
          </a:ln>
        </p:spPr>
      </p:cxnSp>
      <p:cxnSp>
        <p:nvCxnSpPr>
          <p:cNvPr id="125" name="Google Shape;125;p25"/>
          <p:cNvCxnSpPr/>
          <p:nvPr/>
        </p:nvCxnSpPr>
        <p:spPr>
          <a:xfrm>
            <a:off x="446484" y="858741"/>
            <a:ext cx="8250900" cy="0"/>
          </a:xfrm>
          <a:prstGeom prst="straightConnector1">
            <a:avLst/>
          </a:prstGeom>
          <a:noFill/>
          <a:ln>
            <a:noFill/>
          </a:ln>
        </p:spPr>
      </p:cxnSp>
      <p:pic>
        <p:nvPicPr>
          <p:cNvPr id="126" name="Google Shape;126;p25"/>
          <p:cNvPicPr preferRelativeResize="0"/>
          <p:nvPr/>
        </p:nvPicPr>
        <p:blipFill rotWithShape="1">
          <a:blip r:embed="rId3">
            <a:alphaModFix/>
          </a:blip>
          <a:srcRect b="0" l="0" r="0" t="0"/>
          <a:stretch/>
        </p:blipFill>
        <p:spPr>
          <a:xfrm>
            <a:off x="1654710" y="1381318"/>
            <a:ext cx="6143700" cy="3085800"/>
          </a:xfrm>
          <a:prstGeom prst="rect">
            <a:avLst/>
          </a:prstGeom>
          <a:noFill/>
          <a:ln>
            <a:noFill/>
          </a:ln>
        </p:spPr>
      </p:pic>
      <p:sp>
        <p:nvSpPr>
          <p:cNvPr id="127" name="Google Shape;127;p2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sp>
        <p:nvSpPr>
          <p:cNvPr id="133" name="Google Shape;133;p26"/>
          <p:cNvSpPr txBox="1"/>
          <p:nvPr/>
        </p:nvSpPr>
        <p:spPr>
          <a:xfrm>
            <a:off x="474300" y="1080950"/>
            <a:ext cx="7644000" cy="3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“Information is the oil of the 21st century, and analytics is the combustion engine.”</a:t>
            </a:r>
            <a:r>
              <a:rPr lang="en-GB">
                <a:solidFill>
                  <a:srgbClr val="333333"/>
                </a:solidFill>
                <a:highlight>
                  <a:srgbClr val="FFFFFF"/>
                </a:highlight>
                <a:latin typeface="Times New Roman"/>
                <a:ea typeface="Times New Roman"/>
                <a:cs typeface="Times New Roman"/>
                <a:sym typeface="Times New Roman"/>
              </a:rPr>
              <a:t> – Peter Sondergaard, SVP, Gartner Research.</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"A data scientist is someone who has augmented their math and statistics background with programming to analyze data and create applied mathematical models.."</a:t>
            </a:r>
            <a:r>
              <a:rPr lang="en-GB">
                <a:solidFill>
                  <a:srgbClr val="333333"/>
                </a:solidFill>
                <a:highlight>
                  <a:srgbClr val="FFFFFF"/>
                </a:highlight>
                <a:latin typeface="Times New Roman"/>
                <a:ea typeface="Times New Roman"/>
                <a:cs typeface="Times New Roman"/>
                <a:sym typeface="Times New Roman"/>
              </a:rPr>
              <a:t>- Jesse Anderson, O’Reilly Media</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"A data scientist is someone who can obtain, scrub, explore, model and interpret data, blending hacking, statistics and machine learning. Data scientists not only are adept at working with data, but appreciate data itself as a first-class product."</a:t>
            </a:r>
            <a:r>
              <a:rPr lang="en-GB">
                <a:solidFill>
                  <a:srgbClr val="333333"/>
                </a:solidFill>
                <a:highlight>
                  <a:srgbClr val="FFFFFF"/>
                </a:highlight>
                <a:latin typeface="Times New Roman"/>
                <a:ea typeface="Times New Roman"/>
                <a:cs typeface="Times New Roman"/>
                <a:sym typeface="Times New Roman"/>
              </a:rPr>
              <a:t> - Hillary Mason, Data Scientist</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